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ink/ink1.xml" ContentType="application/inkml+xml"/>
  <Override PartName="/ppt/ink/ink2.xml" ContentType="application/inkml+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33"/>
  </p:notesMasterIdLst>
  <p:sldIdLst>
    <p:sldId id="283" r:id="rId3"/>
    <p:sldId id="286" r:id="rId4"/>
    <p:sldId id="258" r:id="rId5"/>
    <p:sldId id="321" r:id="rId6"/>
    <p:sldId id="257" r:id="rId7"/>
    <p:sldId id="292" r:id="rId8"/>
    <p:sldId id="289" r:id="rId9"/>
    <p:sldId id="291" r:id="rId10"/>
    <p:sldId id="285" r:id="rId11"/>
    <p:sldId id="295" r:id="rId12"/>
    <p:sldId id="260" r:id="rId13"/>
    <p:sldId id="298" r:id="rId14"/>
    <p:sldId id="299" r:id="rId15"/>
    <p:sldId id="300" r:id="rId16"/>
    <p:sldId id="301" r:id="rId17"/>
    <p:sldId id="302" r:id="rId18"/>
    <p:sldId id="304" r:id="rId19"/>
    <p:sldId id="305" r:id="rId20"/>
    <p:sldId id="308" r:id="rId21"/>
    <p:sldId id="309" r:id="rId22"/>
    <p:sldId id="314" r:id="rId23"/>
    <p:sldId id="315" r:id="rId24"/>
    <p:sldId id="316" r:id="rId25"/>
    <p:sldId id="318" r:id="rId26"/>
    <p:sldId id="297" r:id="rId27"/>
    <p:sldId id="311" r:id="rId28"/>
    <p:sldId id="272" r:id="rId29"/>
    <p:sldId id="282" r:id="rId30"/>
    <p:sldId id="323" r:id="rId31"/>
    <p:sldId id="322" r:id="rId32"/>
  </p:sldIdLst>
  <p:sldSz cx="9144000" cy="5143500" type="screen16x9"/>
  <p:notesSz cx="6858000" cy="9144000"/>
  <p:embeddedFontLst>
    <p:embeddedFont>
      <p:font typeface="Calibri" pitchFamily="34" charset="0"/>
      <p:regular r:id="rId34"/>
      <p:bold r:id="rId35"/>
      <p:italic r:id="rId36"/>
      <p:boldItalic r:id="rId37"/>
    </p:embeddedFont>
    <p:embeddedFont>
      <p:font typeface="Roboto" charset="0"/>
      <p:regular r:id="rId38"/>
      <p:bold r:id="rId39"/>
      <p:italic r:id="rId40"/>
      <p:boldItalic r:id="rId41"/>
    </p:embeddedFont>
    <p:embeddedFont>
      <p:font typeface="Montserrat" charset="0"/>
      <p:regular r:id="rId42"/>
      <p:bold r:id="rId43"/>
      <p:italic r:id="rId44"/>
      <p:boldItalic r:id="rId45"/>
    </p:embeddedFont>
    <p:embeddedFont>
      <p:font typeface="Verdana"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5"/>
            <p14:sldId id="260"/>
            <p14:sldId id="298"/>
            <p14:sldId id="299"/>
            <p14:sldId id="300"/>
            <p14:sldId id="301"/>
            <p14:sldId id="302"/>
            <p14:sldId id="304"/>
            <p14:sldId id="305"/>
            <p14:sldId id="308"/>
            <p14:sldId id="309"/>
            <p14:sldId id="314"/>
            <p14:sldId id="315"/>
            <p14:sldId id="316"/>
            <p14:sldId id="318"/>
            <p14:sldId id="297"/>
            <p14:sldId id="311"/>
            <p14:sldId id="272"/>
            <p14:sldId id="282"/>
            <p14:sldId id="323"/>
            <p14:sldId id="322"/>
          </p14:sldIdLst>
        </p14:section>
      </p14:sectionLst>
    </p:ext>
    <p:ext uri="{EFAFB233-063F-42B5-8137-9DF3F51BA10A}">
      <p15:sldGuideLst xmlns:p15="http://schemas.microsoft.com/office/powerpoint/2012/main" xmlns="">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293" autoAdjust="0"/>
  </p:normalViewPr>
  <p:slideViewPr>
    <p:cSldViewPr snapToGrid="0">
      <p:cViewPr>
        <p:scale>
          <a:sx n="75" d="100"/>
          <a:sy n="75" d="100"/>
        </p:scale>
        <p:origin x="-1236" y="-474"/>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4.077"/>
    </inkml:context>
    <inkml:brush xml:id="br0">
      <inkml:brushProperty name="width" value="0.05" units="cm"/>
      <inkml:brushProperty name="height" value="0.05" units="cm"/>
      <inkml:brushProperty name="color" value="#CC912C"/>
      <inkml:brushProperty name="inkEffects" value="gold"/>
      <inkml:brushProperty name="anchorX" value="5041.0127"/>
      <inkml:brushProperty name="anchorY" value="-5729.78125"/>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3T11:45:45.648"/>
    </inkml:context>
    <inkml:brush xml:id="br0">
      <inkml:brushProperty name="width" value="0.05" units="cm"/>
      <inkml:brushProperty name="height" value="0.05" units="cm"/>
      <inkml:brushProperty name="color" value="#CC912C"/>
      <inkml:brushProperty name="inkEffects" value="gold"/>
      <inkml:brushProperty name="anchorX" value="4194.3457"/>
      <inkml:brushProperty name="anchorY" value="-6576.44824"/>
      <inkml:brushProperty name="scaleFactor" value="0.5"/>
    </inkml:brush>
  </inkml:definitions>
  <inkml:trace contextRef="#ctx0" brushRef="#br0">22 0 24575,'0'0'0,"-9"0"0,-4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5036971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12/8/2022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181" Type="http://schemas.openxmlformats.org/officeDocument/2006/relationships/slideLayout" Target="../slideLayouts/slideLayout181.xml"/><Relationship Id="rId186" Type="http://schemas.openxmlformats.org/officeDocument/2006/relationships/slideLayout" Target="../slideLayouts/slideLayout186.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slideLayout" Target="../slideLayouts/slideLayout176.xml"/><Relationship Id="rId192" Type="http://schemas.openxmlformats.org/officeDocument/2006/relationships/slideLayout" Target="../slideLayouts/slideLayout192.xml"/><Relationship Id="rId197" Type="http://schemas.openxmlformats.org/officeDocument/2006/relationships/slideLayout" Target="../slideLayouts/slideLayout197.xml"/><Relationship Id="rId201"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82" Type="http://schemas.openxmlformats.org/officeDocument/2006/relationships/slideLayout" Target="../slideLayouts/slideLayout182.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2" Type="http://schemas.openxmlformats.org/officeDocument/2006/relationships/image" Target="../media/image1.png"/><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g"/><Relationship Id="rId1" Type="http://schemas.openxmlformats.org/officeDocument/2006/relationships/slideLayout" Target="../slideLayouts/slideLayout200.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7.wdp"/><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2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5.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customXml" Target="../ink/ink1.xml"/><Relationship Id="rId7" Type="http://schemas.openxmlformats.org/officeDocument/2006/relationships/image" Target="../media/image34.png"/><Relationship Id="rId12" Type="http://schemas.microsoft.com/office/2007/relationships/hdphoto" Target="../media/hdphoto18.wdp"/><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customXml" Target="../ink/ink2.xml"/><Relationship Id="rId10" Type="http://schemas.microsoft.com/office/2007/relationships/hdphoto" Target="../media/hdphoto17.wdp"/><Relationship Id="rId4" Type="http://schemas.openxmlformats.org/officeDocument/2006/relationships/image" Target="../media/image32.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22.wdp"/><Relationship Id="rId5" Type="http://schemas.openxmlformats.org/officeDocument/2006/relationships/image" Target="../media/image40.png"/><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27.wdp"/><Relationship Id="rId3" Type="http://schemas.microsoft.com/office/2007/relationships/hdphoto" Target="../media/hdphoto25.wdp"/><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xml"/><Relationship Id="rId6" Type="http://schemas.microsoft.com/office/2007/relationships/hdphoto" Target="../media/hdphoto26.wdp"/><Relationship Id="rId5" Type="http://schemas.openxmlformats.org/officeDocument/2006/relationships/image" Target="../media/image4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393700" y="1533492"/>
            <a:ext cx="8275128"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xmlns=""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27400" y="1"/>
            <a:ext cx="2698732" cy="1777999"/>
          </a:xfrm>
          <a:prstGeom prst="rect">
            <a:avLst/>
          </a:prstGeom>
          <a:ln>
            <a:solidFill>
              <a:schemeClr val="tx2"/>
            </a:solidFill>
          </a:ln>
          <a:effectLst/>
        </p:spPr>
      </p:pic>
      <p:sp>
        <p:nvSpPr>
          <p:cNvPr id="7" name="object 7"/>
          <p:cNvSpPr txBox="1"/>
          <p:nvPr/>
        </p:nvSpPr>
        <p:spPr>
          <a:xfrm>
            <a:off x="2759345" y="3383049"/>
            <a:ext cx="3625310" cy="1613262"/>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err="1" smtClean="0">
                <a:solidFill>
                  <a:srgbClr val="CC0000"/>
                </a:solidFill>
                <a:latin typeface="Verdana"/>
                <a:cs typeface="Verdana"/>
              </a:rPr>
              <a:t>Pranav</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Balpande</a:t>
            </a:r>
            <a:endParaRPr lang="en-US" sz="1800" b="1" spc="-114" dirty="0" smtClean="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Kartik</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Dhande</a:t>
            </a:r>
            <a:endParaRPr lang="en-US" sz="1800" b="1" spc="-114" dirty="0" smtClean="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Kartik</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Pissude</a:t>
            </a:r>
            <a:endParaRPr lang="en-US" sz="1800" b="1" spc="-114" dirty="0" smtClean="0">
              <a:solidFill>
                <a:srgbClr val="CC0000"/>
              </a:solidFill>
              <a:latin typeface="Verdana"/>
              <a:cs typeface="Verdana"/>
            </a:endParaRPr>
          </a:p>
          <a:p>
            <a:pPr algn="ctr">
              <a:lnSpc>
                <a:spcPct val="100000"/>
              </a:lnSpc>
            </a:pPr>
            <a:r>
              <a:rPr lang="en-US" sz="1800" b="1" spc="-114" dirty="0" err="1" smtClean="0">
                <a:solidFill>
                  <a:srgbClr val="CC0000"/>
                </a:solidFill>
                <a:latin typeface="Verdana"/>
                <a:cs typeface="Verdana"/>
              </a:rPr>
              <a:t>Sanket</a:t>
            </a:r>
            <a:r>
              <a:rPr lang="en-US" sz="1800" b="1" spc="-114" dirty="0" smtClean="0">
                <a:solidFill>
                  <a:srgbClr val="CC0000"/>
                </a:solidFill>
                <a:latin typeface="Verdana"/>
                <a:cs typeface="Verdana"/>
              </a:rPr>
              <a:t> </a:t>
            </a:r>
            <a:r>
              <a:rPr lang="en-US" sz="1800" b="1" spc="-114" dirty="0" err="1" smtClean="0">
                <a:solidFill>
                  <a:srgbClr val="CC0000"/>
                </a:solidFill>
                <a:latin typeface="Verdana"/>
                <a:cs typeface="Verdana"/>
              </a:rPr>
              <a:t>Bhosale</a:t>
            </a:r>
            <a:endParaRPr lang="en-US" sz="1800" b="1" spc="-114" dirty="0">
              <a:solidFill>
                <a:srgbClr val="CC0000"/>
              </a:solidFill>
              <a:latin typeface="Verdana"/>
              <a:cs typeface="Verdana"/>
            </a:endParaRPr>
          </a:p>
          <a:p>
            <a:pPr algn="ctr">
              <a:lnSpc>
                <a:spcPct val="100000"/>
              </a:lnSpc>
              <a:spcBef>
                <a:spcPts val="20"/>
              </a:spcBef>
            </a:pPr>
            <a:r>
              <a:rPr lang="en-US" sz="1400" b="1" spc="-60" dirty="0" smtClean="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C350C5F-C38B-DD6C-CCE9-DEF9CDCF35B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5274" y="731127"/>
            <a:ext cx="6348449" cy="42955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04;p4">
            <a:extLst>
              <a:ext uri="{FF2B5EF4-FFF2-40B4-BE49-F238E27FC236}">
                <a16:creationId xmlns:a16="http://schemas.microsoft.com/office/drawing/2014/main" xmlns="" id="{C81EAAD2-7F25-6349-E805-605D8FCDEE46}"/>
              </a:ext>
            </a:extLst>
          </p:cNvPr>
          <p:cNvSpPr txBox="1">
            <a:spLocks/>
          </p:cNvSpPr>
          <p:nvPr/>
        </p:nvSpPr>
        <p:spPr>
          <a:xfrm>
            <a:off x="1030340" y="112666"/>
            <a:ext cx="7541895" cy="387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CC0000"/>
              </a:buClr>
              <a:buSzPts val="2000"/>
            </a:pPr>
            <a:r>
              <a:rPr lang="en-US" sz="2000" b="1" dirty="0">
                <a:solidFill>
                  <a:schemeClr val="tx1"/>
                </a:solidFill>
              </a:rPr>
              <a:t>Pairwise Plot- Ratings, Size, Installs, Reviews, Price </a:t>
            </a:r>
          </a:p>
        </p:txBody>
      </p:sp>
      <p:sp>
        <p:nvSpPr>
          <p:cNvPr id="7" name="object 13">
            <a:extLst>
              <a:ext uri="{FF2B5EF4-FFF2-40B4-BE49-F238E27FC236}">
                <a16:creationId xmlns:a16="http://schemas.microsoft.com/office/drawing/2014/main" xmlns="" id="{EBB28C29-7660-5C1B-06E1-9EEB47DB83AC}"/>
              </a:ext>
            </a:extLst>
          </p:cNvPr>
          <p:cNvSpPr/>
          <p:nvPr/>
        </p:nvSpPr>
        <p:spPr>
          <a:xfrm>
            <a:off x="315747" y="131293"/>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9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7457" y="257427"/>
            <a:ext cx="3924935" cy="394980"/>
          </a:xfrm>
          <a:prstGeom prst="rect">
            <a:avLst/>
          </a:prstGeom>
        </p:spPr>
        <p:txBody>
          <a:bodyPr vert="horz" wrap="square" lIns="0" tIns="12700" rIns="0" bIns="0" rtlCol="0">
            <a:spAutoFit/>
          </a:bodyPr>
          <a:lstStyle/>
          <a:p>
            <a:pPr marL="12700">
              <a:lnSpc>
                <a:spcPct val="100000"/>
              </a:lnSpc>
              <a:spcBef>
                <a:spcPts val="100"/>
              </a:spcBef>
            </a:pPr>
            <a:r>
              <a:rPr sz="2400" b="1" spc="-110" dirty="0">
                <a:solidFill>
                  <a:schemeClr val="tx1"/>
                </a:solidFill>
              </a:rPr>
              <a:t>Correlation</a:t>
            </a:r>
            <a:r>
              <a:rPr sz="2400" b="1" spc="-225" dirty="0">
                <a:solidFill>
                  <a:schemeClr val="tx1"/>
                </a:solidFill>
              </a:rPr>
              <a:t> </a:t>
            </a:r>
            <a:r>
              <a:rPr sz="2400" b="1" spc="-90" dirty="0">
                <a:solidFill>
                  <a:schemeClr val="tx1"/>
                </a:solidFill>
              </a:rPr>
              <a:t>Heatmap</a:t>
            </a:r>
            <a:endParaRPr sz="2400" b="1" dirty="0">
              <a:solidFill>
                <a:schemeClr val="tx1"/>
              </a:solidFill>
            </a:endParaRPr>
          </a:p>
        </p:txBody>
      </p:sp>
      <p:sp>
        <p:nvSpPr>
          <p:cNvPr id="3" name="object 3"/>
          <p:cNvSpPr txBox="1"/>
          <p:nvPr/>
        </p:nvSpPr>
        <p:spPr>
          <a:xfrm>
            <a:off x="384724" y="1175208"/>
            <a:ext cx="3877310"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10" dirty="0">
                <a:solidFill>
                  <a:srgbClr val="124F5B"/>
                </a:solidFill>
                <a:latin typeface="Verdana"/>
                <a:cs typeface="Verdana"/>
              </a:rPr>
              <a:t>There </a:t>
            </a:r>
            <a:r>
              <a:rPr sz="1800" spc="-35" dirty="0">
                <a:solidFill>
                  <a:srgbClr val="124F5B"/>
                </a:solidFill>
                <a:latin typeface="Verdana"/>
                <a:cs typeface="Verdana"/>
              </a:rPr>
              <a:t>is </a:t>
            </a:r>
            <a:r>
              <a:rPr sz="1800" spc="-20" dirty="0">
                <a:solidFill>
                  <a:srgbClr val="124F5B"/>
                </a:solidFill>
                <a:latin typeface="Verdana"/>
                <a:cs typeface="Verdana"/>
              </a:rPr>
              <a:t>a </a:t>
            </a:r>
            <a:r>
              <a:rPr sz="1800" spc="20" dirty="0">
                <a:solidFill>
                  <a:srgbClr val="124F5B"/>
                </a:solidFill>
                <a:latin typeface="Verdana"/>
                <a:cs typeface="Verdana"/>
              </a:rPr>
              <a:t>strong </a:t>
            </a:r>
            <a:r>
              <a:rPr sz="1800" b="1" spc="-70" dirty="0">
                <a:solidFill>
                  <a:srgbClr val="124F5B"/>
                </a:solidFill>
                <a:latin typeface="Verdana"/>
                <a:cs typeface="Verdana"/>
              </a:rPr>
              <a:t>positive  </a:t>
            </a:r>
            <a:r>
              <a:rPr sz="1800" spc="5" dirty="0">
                <a:solidFill>
                  <a:srgbClr val="124F5B"/>
                </a:solidFill>
                <a:latin typeface="Verdana"/>
                <a:cs typeface="Verdana"/>
              </a:rPr>
              <a:t>correlation </a:t>
            </a:r>
            <a:r>
              <a:rPr sz="1800" spc="40" dirty="0">
                <a:solidFill>
                  <a:srgbClr val="124F5B"/>
                </a:solidFill>
                <a:latin typeface="Verdana"/>
                <a:cs typeface="Verdana"/>
              </a:rPr>
              <a:t>between </a:t>
            </a:r>
            <a:r>
              <a:rPr sz="1800" spc="35" dirty="0">
                <a:solidFill>
                  <a:srgbClr val="124F5B"/>
                </a:solidFill>
                <a:latin typeface="Verdana"/>
                <a:cs typeface="Verdana"/>
              </a:rPr>
              <a:t>the  </a:t>
            </a:r>
            <a:r>
              <a:rPr sz="1800" b="1" spc="-90" dirty="0">
                <a:solidFill>
                  <a:srgbClr val="124F5B"/>
                </a:solidFill>
                <a:latin typeface="Verdana"/>
                <a:cs typeface="Verdana"/>
              </a:rPr>
              <a:t>Reviews </a:t>
            </a:r>
            <a:r>
              <a:rPr sz="1800" spc="50" dirty="0">
                <a:solidFill>
                  <a:srgbClr val="124F5B"/>
                </a:solidFill>
                <a:latin typeface="Verdana"/>
                <a:cs typeface="Verdana"/>
              </a:rPr>
              <a:t>and</a:t>
            </a:r>
            <a:r>
              <a:rPr sz="1800" spc="-195"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4" name="object 4"/>
          <p:cNvSpPr txBox="1"/>
          <p:nvPr/>
        </p:nvSpPr>
        <p:spPr>
          <a:xfrm>
            <a:off x="391074" y="2147393"/>
            <a:ext cx="3880485" cy="972185"/>
          </a:xfrm>
          <a:prstGeom prst="rect">
            <a:avLst/>
          </a:prstGeom>
        </p:spPr>
        <p:txBody>
          <a:bodyPr vert="horz" wrap="square" lIns="0" tIns="53340" rIns="0" bIns="0" rtlCol="0">
            <a:spAutoFit/>
          </a:bodyPr>
          <a:lstStyle/>
          <a:p>
            <a:pPr marR="8255" algn="r">
              <a:lnSpc>
                <a:spcPct val="100000"/>
              </a:lnSpc>
              <a:spcBef>
                <a:spcPts val="420"/>
              </a:spcBef>
              <a:tabLst>
                <a:tab pos="456565" algn="l"/>
                <a:tab pos="1346835" algn="l"/>
                <a:tab pos="2387600" algn="l"/>
                <a:tab pos="3026410" algn="l"/>
              </a:tabLst>
            </a:pPr>
            <a:r>
              <a:rPr sz="1800" dirty="0">
                <a:solidFill>
                  <a:srgbClr val="124F5B"/>
                </a:solidFill>
                <a:latin typeface="AoyagiKouzanFontT"/>
                <a:cs typeface="AoyagiKouzanFontT"/>
              </a:rPr>
              <a:t>❏	</a:t>
            </a:r>
            <a:r>
              <a:rPr sz="1800" dirty="0">
                <a:solidFill>
                  <a:srgbClr val="124F5B"/>
                </a:solidFill>
                <a:latin typeface="Verdana"/>
                <a:cs typeface="Verdana"/>
              </a:rPr>
              <a:t>Th</a:t>
            </a:r>
            <a:r>
              <a:rPr sz="1800" spc="10" dirty="0">
                <a:solidFill>
                  <a:srgbClr val="124F5B"/>
                </a:solidFill>
                <a:latin typeface="Verdana"/>
                <a:cs typeface="Verdana"/>
              </a:rPr>
              <a:t>e	</a:t>
            </a:r>
            <a:r>
              <a:rPr sz="1800" spc="160" dirty="0">
                <a:solidFill>
                  <a:srgbClr val="124F5B"/>
                </a:solidFill>
                <a:latin typeface="Verdana"/>
                <a:cs typeface="Verdana"/>
              </a:rPr>
              <a:t>P</a:t>
            </a:r>
            <a:r>
              <a:rPr sz="1800" spc="-65" dirty="0">
                <a:solidFill>
                  <a:srgbClr val="124F5B"/>
                </a:solidFill>
                <a:latin typeface="Verdana"/>
                <a:cs typeface="Verdana"/>
              </a:rPr>
              <a:t>r</a:t>
            </a:r>
            <a:r>
              <a:rPr sz="1800" spc="20" dirty="0">
                <a:solidFill>
                  <a:srgbClr val="124F5B"/>
                </a:solidFill>
                <a:latin typeface="Verdana"/>
                <a:cs typeface="Verdana"/>
              </a:rPr>
              <a:t>ic</a:t>
            </a:r>
            <a:r>
              <a:rPr sz="1800" spc="10" dirty="0">
                <a:solidFill>
                  <a:srgbClr val="124F5B"/>
                </a:solidFill>
                <a:latin typeface="Verdana"/>
                <a:cs typeface="Verdana"/>
              </a:rPr>
              <a:t>e</a:t>
            </a:r>
            <a:r>
              <a:rPr sz="1800" dirty="0">
                <a:solidFill>
                  <a:srgbClr val="124F5B"/>
                </a:solidFill>
                <a:latin typeface="Verdana"/>
                <a:cs typeface="Verdana"/>
              </a:rPr>
              <a:t>	</a:t>
            </a:r>
            <a:r>
              <a:rPr sz="1800" spc="-35" dirty="0">
                <a:solidFill>
                  <a:srgbClr val="124F5B"/>
                </a:solidFill>
                <a:latin typeface="Verdana"/>
                <a:cs typeface="Verdana"/>
              </a:rPr>
              <a:t>is</a:t>
            </a:r>
            <a:r>
              <a:rPr sz="1800" dirty="0">
                <a:solidFill>
                  <a:srgbClr val="124F5B"/>
                </a:solidFill>
                <a:latin typeface="Verdana"/>
                <a:cs typeface="Verdana"/>
              </a:rPr>
              <a:t>	slightly</a:t>
            </a:r>
            <a:endParaRPr sz="1800" dirty="0">
              <a:latin typeface="Verdana"/>
              <a:cs typeface="Verdana"/>
            </a:endParaRPr>
          </a:p>
          <a:p>
            <a:pPr marR="12065" algn="r">
              <a:lnSpc>
                <a:spcPct val="100000"/>
              </a:lnSpc>
              <a:spcBef>
                <a:spcPts val="325"/>
              </a:spcBef>
              <a:tabLst>
                <a:tab pos="1487805" algn="l"/>
                <a:tab pos="2879725" algn="l"/>
              </a:tabLst>
            </a:pPr>
            <a:r>
              <a:rPr sz="1800" b="1" spc="-35" dirty="0">
                <a:solidFill>
                  <a:srgbClr val="124F5B"/>
                </a:solidFill>
                <a:latin typeface="Verdana"/>
                <a:cs typeface="Verdana"/>
              </a:rPr>
              <a:t>n</a:t>
            </a:r>
            <a:r>
              <a:rPr sz="1800" b="1" spc="-60" dirty="0">
                <a:solidFill>
                  <a:srgbClr val="124F5B"/>
                </a:solidFill>
                <a:latin typeface="Verdana"/>
                <a:cs typeface="Verdana"/>
              </a:rPr>
              <a:t>egati</a:t>
            </a:r>
            <a:r>
              <a:rPr sz="1800" b="1" spc="-100" dirty="0">
                <a:solidFill>
                  <a:srgbClr val="124F5B"/>
                </a:solidFill>
                <a:latin typeface="Verdana"/>
                <a:cs typeface="Verdana"/>
              </a:rPr>
              <a:t>v</a:t>
            </a:r>
            <a:r>
              <a:rPr sz="1800" b="1" spc="-80" dirty="0">
                <a:solidFill>
                  <a:srgbClr val="124F5B"/>
                </a:solidFill>
                <a:latin typeface="Verdana"/>
                <a:cs typeface="Verdana"/>
              </a:rPr>
              <a:t>ely</a:t>
            </a:r>
            <a:r>
              <a:rPr sz="1800" b="1" dirty="0">
                <a:solidFill>
                  <a:srgbClr val="124F5B"/>
                </a:solidFill>
                <a:latin typeface="Verdana"/>
                <a:cs typeface="Verdana"/>
              </a:rPr>
              <a:t>	</a:t>
            </a:r>
            <a:r>
              <a:rPr sz="1800" spc="55" dirty="0">
                <a:solidFill>
                  <a:srgbClr val="124F5B"/>
                </a:solidFill>
                <a:latin typeface="Verdana"/>
                <a:cs typeface="Verdana"/>
              </a:rPr>
              <a:t>c</a:t>
            </a:r>
            <a:r>
              <a:rPr sz="1800" spc="-10" dirty="0">
                <a:solidFill>
                  <a:srgbClr val="124F5B"/>
                </a:solidFill>
                <a:latin typeface="Verdana"/>
                <a:cs typeface="Verdana"/>
              </a:rPr>
              <a:t>o</a:t>
            </a:r>
            <a:r>
              <a:rPr sz="1800" spc="-20" dirty="0">
                <a:solidFill>
                  <a:srgbClr val="124F5B"/>
                </a:solidFill>
                <a:latin typeface="Verdana"/>
                <a:cs typeface="Verdana"/>
              </a:rPr>
              <a:t>r</a:t>
            </a:r>
            <a:r>
              <a:rPr sz="1800" spc="-75" dirty="0">
                <a:solidFill>
                  <a:srgbClr val="124F5B"/>
                </a:solidFill>
                <a:latin typeface="Verdana"/>
                <a:cs typeface="Verdana"/>
              </a:rPr>
              <a:t>r</a:t>
            </a:r>
            <a:r>
              <a:rPr sz="1800" dirty="0">
                <a:solidFill>
                  <a:srgbClr val="124F5B"/>
                </a:solidFill>
                <a:latin typeface="Verdana"/>
                <a:cs typeface="Verdana"/>
              </a:rPr>
              <a:t>ela</a:t>
            </a:r>
            <a:r>
              <a:rPr sz="1800" spc="-35" dirty="0">
                <a:solidFill>
                  <a:srgbClr val="124F5B"/>
                </a:solidFill>
                <a:latin typeface="Verdana"/>
                <a:cs typeface="Verdana"/>
              </a:rPr>
              <a:t>t</a:t>
            </a:r>
            <a:r>
              <a:rPr sz="1800" spc="55" dirty="0">
                <a:solidFill>
                  <a:srgbClr val="124F5B"/>
                </a:solidFill>
                <a:latin typeface="Verdana"/>
                <a:cs typeface="Verdana"/>
              </a:rPr>
              <a:t>ed</a:t>
            </a:r>
            <a:r>
              <a:rPr sz="1800" dirty="0">
                <a:solidFill>
                  <a:srgbClr val="124F5B"/>
                </a:solidFill>
                <a:latin typeface="Verdana"/>
                <a:cs typeface="Verdana"/>
              </a:rPr>
              <a:t>	</a:t>
            </a:r>
            <a:r>
              <a:rPr sz="1800" spc="50" dirty="0">
                <a:solidFill>
                  <a:srgbClr val="124F5B"/>
                </a:solidFill>
                <a:latin typeface="Verdana"/>
                <a:cs typeface="Verdana"/>
              </a:rPr>
              <a:t>with</a:t>
            </a:r>
            <a:endParaRPr sz="1800" dirty="0">
              <a:latin typeface="Verdana"/>
              <a:cs typeface="Verdana"/>
            </a:endParaRPr>
          </a:p>
          <a:p>
            <a:pPr marR="5080" algn="r">
              <a:lnSpc>
                <a:spcPct val="100000"/>
              </a:lnSpc>
              <a:spcBef>
                <a:spcPts val="325"/>
              </a:spcBef>
            </a:pPr>
            <a:r>
              <a:rPr sz="1800" spc="30" dirty="0">
                <a:solidFill>
                  <a:srgbClr val="124F5B"/>
                </a:solidFill>
                <a:latin typeface="Verdana"/>
                <a:cs typeface="Verdana"/>
              </a:rPr>
              <a:t>an</a:t>
            </a:r>
            <a:r>
              <a:rPr sz="1800" spc="95" dirty="0">
                <a:solidFill>
                  <a:srgbClr val="124F5B"/>
                </a:solidFill>
                <a:latin typeface="Verdana"/>
                <a:cs typeface="Verdana"/>
              </a:rPr>
              <a:t>d</a:t>
            </a:r>
            <a:endParaRPr sz="1800" dirty="0">
              <a:latin typeface="Verdana"/>
              <a:cs typeface="Verdana"/>
            </a:endParaRPr>
          </a:p>
        </p:txBody>
      </p:sp>
      <p:sp>
        <p:nvSpPr>
          <p:cNvPr id="5" name="object 5"/>
          <p:cNvSpPr txBox="1"/>
          <p:nvPr/>
        </p:nvSpPr>
        <p:spPr>
          <a:xfrm>
            <a:off x="897982" y="2791283"/>
            <a:ext cx="2750820" cy="656590"/>
          </a:xfrm>
          <a:prstGeom prst="rect">
            <a:avLst/>
          </a:prstGeom>
        </p:spPr>
        <p:txBody>
          <a:bodyPr vert="horz" wrap="square" lIns="0" tIns="12700" rIns="0" bIns="0" rtlCol="0">
            <a:spAutoFit/>
          </a:bodyPr>
          <a:lstStyle/>
          <a:p>
            <a:pPr marL="12700" marR="5080">
              <a:lnSpc>
                <a:spcPct val="114999"/>
              </a:lnSpc>
              <a:spcBef>
                <a:spcPts val="100"/>
              </a:spcBef>
              <a:tabLst>
                <a:tab pos="626110" algn="l"/>
                <a:tab pos="1697989" algn="l"/>
              </a:tabLst>
            </a:pPr>
            <a:r>
              <a:rPr sz="1800" spc="50" dirty="0">
                <a:solidFill>
                  <a:srgbClr val="124F5B"/>
                </a:solidFill>
                <a:latin typeface="Verdana"/>
                <a:cs typeface="Verdana"/>
              </a:rPr>
              <a:t>th</a:t>
            </a:r>
            <a:r>
              <a:rPr sz="1800" spc="10" dirty="0">
                <a:solidFill>
                  <a:srgbClr val="124F5B"/>
                </a:solidFill>
                <a:latin typeface="Verdana"/>
                <a:cs typeface="Verdana"/>
              </a:rPr>
              <a:t>e	</a:t>
            </a:r>
            <a:r>
              <a:rPr sz="1800" b="1" spc="-95" dirty="0">
                <a:solidFill>
                  <a:srgbClr val="124F5B"/>
                </a:solidFill>
                <a:latin typeface="Verdana"/>
                <a:cs typeface="Verdana"/>
              </a:rPr>
              <a:t>R</a:t>
            </a:r>
            <a:r>
              <a:rPr sz="1800" b="1" spc="-55" dirty="0">
                <a:solidFill>
                  <a:srgbClr val="124F5B"/>
                </a:solidFill>
                <a:latin typeface="Verdana"/>
                <a:cs typeface="Verdana"/>
              </a:rPr>
              <a:t>ati</a:t>
            </a:r>
            <a:r>
              <a:rPr sz="1800" b="1" spc="-75" dirty="0">
                <a:solidFill>
                  <a:srgbClr val="124F5B"/>
                </a:solidFill>
                <a:latin typeface="Verdana"/>
                <a:cs typeface="Verdana"/>
              </a:rPr>
              <a:t>n</a:t>
            </a:r>
            <a:r>
              <a:rPr sz="1800" b="1" dirty="0">
                <a:solidFill>
                  <a:srgbClr val="124F5B"/>
                </a:solidFill>
                <a:latin typeface="Verdana"/>
                <a:cs typeface="Verdana"/>
              </a:rPr>
              <a:t>g</a:t>
            </a:r>
            <a:r>
              <a:rPr sz="1800" spc="-275" dirty="0">
                <a:solidFill>
                  <a:srgbClr val="124F5B"/>
                </a:solidFill>
                <a:latin typeface="Verdana"/>
                <a:cs typeface="Verdana"/>
              </a:rPr>
              <a:t>,</a:t>
            </a:r>
            <a:r>
              <a:rPr sz="1800" dirty="0">
                <a:solidFill>
                  <a:srgbClr val="124F5B"/>
                </a:solidFill>
                <a:latin typeface="Verdana"/>
                <a:cs typeface="Verdana"/>
              </a:rPr>
              <a:t>	</a:t>
            </a:r>
            <a:r>
              <a:rPr sz="1800" b="1" spc="-80" dirty="0">
                <a:solidFill>
                  <a:srgbClr val="124F5B"/>
                </a:solidFill>
                <a:latin typeface="Verdana"/>
                <a:cs typeface="Verdana"/>
              </a:rPr>
              <a:t>R</a:t>
            </a:r>
            <a:r>
              <a:rPr sz="1800" b="1" spc="-90" dirty="0">
                <a:solidFill>
                  <a:srgbClr val="124F5B"/>
                </a:solidFill>
                <a:latin typeface="Verdana"/>
                <a:cs typeface="Verdana"/>
              </a:rPr>
              <a:t>e</a:t>
            </a:r>
            <a:r>
              <a:rPr sz="1800" b="1" spc="-70" dirty="0">
                <a:solidFill>
                  <a:srgbClr val="124F5B"/>
                </a:solidFill>
                <a:latin typeface="Verdana"/>
                <a:cs typeface="Verdana"/>
              </a:rPr>
              <a:t>vi</a:t>
            </a:r>
            <a:r>
              <a:rPr sz="1800" b="1" spc="-114" dirty="0">
                <a:solidFill>
                  <a:srgbClr val="124F5B"/>
                </a:solidFill>
                <a:latin typeface="Verdana"/>
                <a:cs typeface="Verdana"/>
              </a:rPr>
              <a:t>e</a:t>
            </a:r>
            <a:r>
              <a:rPr sz="1800" b="1" spc="-95" dirty="0">
                <a:solidFill>
                  <a:srgbClr val="124F5B"/>
                </a:solidFill>
                <a:latin typeface="Verdana"/>
                <a:cs typeface="Verdana"/>
              </a:rPr>
              <a:t>w</a:t>
            </a:r>
            <a:r>
              <a:rPr sz="1800" b="1" spc="-114" dirty="0">
                <a:solidFill>
                  <a:srgbClr val="124F5B"/>
                </a:solidFill>
                <a:latin typeface="Verdana"/>
                <a:cs typeface="Verdana"/>
              </a:rPr>
              <a:t>s</a:t>
            </a:r>
            <a:r>
              <a:rPr sz="1800" spc="-270" dirty="0">
                <a:solidFill>
                  <a:srgbClr val="124F5B"/>
                </a:solidFill>
                <a:latin typeface="Verdana"/>
                <a:cs typeface="Verdana"/>
              </a:rPr>
              <a:t>,  </a:t>
            </a:r>
            <a:r>
              <a:rPr sz="1800" b="1" spc="-135" dirty="0">
                <a:solidFill>
                  <a:srgbClr val="124F5B"/>
                </a:solidFill>
                <a:latin typeface="Verdana"/>
                <a:cs typeface="Verdana"/>
              </a:rPr>
              <a:t>Installs</a:t>
            </a:r>
            <a:r>
              <a:rPr sz="1800" spc="-135" dirty="0">
                <a:solidFill>
                  <a:srgbClr val="124F5B"/>
                </a:solidFill>
                <a:latin typeface="Verdana"/>
                <a:cs typeface="Verdana"/>
              </a:rPr>
              <a:t>.</a:t>
            </a:r>
            <a:endParaRPr sz="1800" dirty="0">
              <a:latin typeface="Verdana"/>
              <a:cs typeface="Verdana"/>
            </a:endParaRPr>
          </a:p>
        </p:txBody>
      </p:sp>
      <p:sp>
        <p:nvSpPr>
          <p:cNvPr id="6" name="object 6"/>
          <p:cNvSpPr txBox="1"/>
          <p:nvPr/>
        </p:nvSpPr>
        <p:spPr>
          <a:xfrm>
            <a:off x="384724" y="3383479"/>
            <a:ext cx="3886835" cy="972185"/>
          </a:xfrm>
          <a:prstGeom prst="rect">
            <a:avLst/>
          </a:prstGeom>
        </p:spPr>
        <p:txBody>
          <a:bodyPr vert="horz" wrap="square" lIns="0" tIns="12700" rIns="0" bIns="0" rtlCol="0">
            <a:spAutoFit/>
          </a:bodyPr>
          <a:lstStyle/>
          <a:p>
            <a:pPr marL="469265" marR="5080" indent="-457200" algn="just">
              <a:lnSpc>
                <a:spcPct val="114999"/>
              </a:lnSpc>
              <a:spcBef>
                <a:spcPts val="100"/>
              </a:spcBef>
            </a:pPr>
            <a:r>
              <a:rPr sz="1800" dirty="0">
                <a:solidFill>
                  <a:srgbClr val="124F5B"/>
                </a:solidFill>
                <a:latin typeface="AoyagiKouzanFontT"/>
                <a:cs typeface="AoyagiKouzanFontT"/>
              </a:rPr>
              <a:t>❏ </a:t>
            </a:r>
            <a:r>
              <a:rPr sz="1800" spc="5" dirty="0">
                <a:solidFill>
                  <a:srgbClr val="124F5B"/>
                </a:solidFill>
                <a:latin typeface="Verdana"/>
                <a:cs typeface="Verdana"/>
              </a:rPr>
              <a:t>The </a:t>
            </a:r>
            <a:r>
              <a:rPr sz="1800" b="1" spc="-55" dirty="0">
                <a:solidFill>
                  <a:srgbClr val="124F5B"/>
                </a:solidFill>
                <a:latin typeface="Verdana"/>
                <a:cs typeface="Verdana"/>
              </a:rPr>
              <a:t>Rating </a:t>
            </a:r>
            <a:r>
              <a:rPr sz="1800" spc="-35" dirty="0">
                <a:solidFill>
                  <a:srgbClr val="124F5B"/>
                </a:solidFill>
                <a:latin typeface="Verdana"/>
                <a:cs typeface="Verdana"/>
              </a:rPr>
              <a:t>is </a:t>
            </a:r>
            <a:r>
              <a:rPr sz="1800" dirty="0">
                <a:solidFill>
                  <a:srgbClr val="124F5B"/>
                </a:solidFill>
                <a:latin typeface="Verdana"/>
                <a:cs typeface="Verdana"/>
              </a:rPr>
              <a:t>slightly  </a:t>
            </a:r>
            <a:r>
              <a:rPr sz="1800" b="1" spc="-75" dirty="0">
                <a:solidFill>
                  <a:srgbClr val="124F5B"/>
                </a:solidFill>
                <a:latin typeface="Verdana"/>
                <a:cs typeface="Verdana"/>
              </a:rPr>
              <a:t>positively </a:t>
            </a:r>
            <a:r>
              <a:rPr sz="1800" dirty="0">
                <a:solidFill>
                  <a:srgbClr val="124F5B"/>
                </a:solidFill>
                <a:latin typeface="Verdana"/>
                <a:cs typeface="Verdana"/>
              </a:rPr>
              <a:t>correlated </a:t>
            </a:r>
            <a:r>
              <a:rPr sz="1800" spc="50" dirty="0">
                <a:solidFill>
                  <a:srgbClr val="124F5B"/>
                </a:solidFill>
                <a:latin typeface="Verdana"/>
                <a:cs typeface="Verdana"/>
              </a:rPr>
              <a:t>with</a:t>
            </a:r>
            <a:r>
              <a:rPr sz="1800" spc="-380" dirty="0">
                <a:solidFill>
                  <a:srgbClr val="124F5B"/>
                </a:solidFill>
                <a:latin typeface="Verdana"/>
                <a:cs typeface="Verdana"/>
              </a:rPr>
              <a:t> </a:t>
            </a:r>
            <a:r>
              <a:rPr sz="1800" spc="35" dirty="0">
                <a:solidFill>
                  <a:srgbClr val="124F5B"/>
                </a:solidFill>
                <a:latin typeface="Verdana"/>
                <a:cs typeface="Verdana"/>
              </a:rPr>
              <a:t>the  </a:t>
            </a:r>
            <a:r>
              <a:rPr sz="1800" b="1" spc="-120" dirty="0">
                <a:solidFill>
                  <a:srgbClr val="124F5B"/>
                </a:solidFill>
                <a:latin typeface="Verdana"/>
                <a:cs typeface="Verdana"/>
              </a:rPr>
              <a:t>Installs </a:t>
            </a:r>
            <a:r>
              <a:rPr sz="1800" spc="50" dirty="0">
                <a:solidFill>
                  <a:srgbClr val="124F5B"/>
                </a:solidFill>
                <a:latin typeface="Verdana"/>
                <a:cs typeface="Verdana"/>
              </a:rPr>
              <a:t>and</a:t>
            </a:r>
            <a:r>
              <a:rPr sz="1800" spc="-160" dirty="0">
                <a:solidFill>
                  <a:srgbClr val="124F5B"/>
                </a:solidFill>
                <a:latin typeface="Verdana"/>
                <a:cs typeface="Verdana"/>
              </a:rPr>
              <a:t> </a:t>
            </a:r>
            <a:r>
              <a:rPr sz="1800" b="1" spc="-114" dirty="0">
                <a:solidFill>
                  <a:srgbClr val="124F5B"/>
                </a:solidFill>
                <a:latin typeface="Verdana"/>
                <a:cs typeface="Verdana"/>
              </a:rPr>
              <a:t>Reviews</a:t>
            </a:r>
            <a:r>
              <a:rPr sz="1800" spc="-114" dirty="0">
                <a:solidFill>
                  <a:srgbClr val="124F5B"/>
                </a:solidFill>
                <a:latin typeface="Verdana"/>
                <a:cs typeface="Verdana"/>
              </a:rPr>
              <a:t>.</a:t>
            </a:r>
            <a:endParaRPr sz="1800" dirty="0">
              <a:latin typeface="Verdana"/>
              <a:cs typeface="Verdana"/>
            </a:endParaRPr>
          </a:p>
        </p:txBody>
      </p:sp>
      <p:sp>
        <p:nvSpPr>
          <p:cNvPr id="7" name="object 7"/>
          <p:cNvSpPr/>
          <p:nvPr/>
        </p:nvSpPr>
        <p:spPr>
          <a:xfrm>
            <a:off x="4651123" y="1134472"/>
            <a:ext cx="4043735" cy="3128387"/>
          </a:xfrm>
          <a:prstGeom prst="rect">
            <a:avLst/>
          </a:prstGeom>
          <a:blipFill>
            <a:blip r:embed="rId2" cstate="print"/>
            <a:stretch>
              <a:fillRect/>
            </a:stretch>
          </a:blipFill>
        </p:spPr>
        <p:txBody>
          <a:bodyPr wrap="square" lIns="0" tIns="0" rIns="0" bIns="0" rtlCol="0"/>
          <a:lstStyle/>
          <a:p>
            <a:endParaRPr/>
          </a:p>
        </p:txBody>
      </p:sp>
      <p:sp>
        <p:nvSpPr>
          <p:cNvPr id="8" name="object 13">
            <a:extLst>
              <a:ext uri="{FF2B5EF4-FFF2-40B4-BE49-F238E27FC236}">
                <a16:creationId xmlns:a16="http://schemas.microsoft.com/office/drawing/2014/main" xmlns="" id="{B37C2C76-ED0B-56EE-57E9-AB58F8B4BE07}"/>
              </a:ext>
            </a:extLst>
          </p:cNvPr>
          <p:cNvSpPr/>
          <p:nvPr/>
        </p:nvSpPr>
        <p:spPr>
          <a:xfrm>
            <a:off x="384724" y="224058"/>
            <a:ext cx="513258" cy="506273"/>
          </a:xfrm>
          <a:prstGeom prst="rect">
            <a:avLst/>
          </a:prstGeom>
          <a:blipFill>
            <a:blip r:embed="rId3" cstate="print"/>
            <a:stretch>
              <a:fillRect/>
            </a:stretch>
          </a:blipFill>
        </p:spPr>
        <p:txBody>
          <a:bodyPr wrap="square" lIns="0" tIns="0" rIns="0" bIns="0" rtlCol="0"/>
          <a:lstStyle/>
          <a:p>
            <a:endParaRPr/>
          </a:p>
        </p:txBody>
      </p:sp>
      <p:sp>
        <p:nvSpPr>
          <p:cNvPr id="10" name="object 7">
            <a:extLst>
              <a:ext uri="{FF2B5EF4-FFF2-40B4-BE49-F238E27FC236}">
                <a16:creationId xmlns:a16="http://schemas.microsoft.com/office/drawing/2014/main" xmlns="" id="{1969DF3D-6A6B-1651-6168-7CCE78F16A62}"/>
              </a:ext>
            </a:extLst>
          </p:cNvPr>
          <p:cNvSpPr/>
          <p:nvPr/>
        </p:nvSpPr>
        <p:spPr>
          <a:xfrm>
            <a:off x="245533" y="1134472"/>
            <a:ext cx="4175143" cy="322119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5E8ECF1-DD1F-AC37-9B8A-D452A4D452A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4252053" y="1064997"/>
            <a:ext cx="4153113" cy="3714941"/>
          </a:xfrm>
          <a:prstGeom prst="rect">
            <a:avLst/>
          </a:prstGeom>
        </p:spPr>
      </p:pic>
      <p:sp>
        <p:nvSpPr>
          <p:cNvPr id="7" name="TextBox 6">
            <a:extLst>
              <a:ext uri="{FF2B5EF4-FFF2-40B4-BE49-F238E27FC236}">
                <a16:creationId xmlns:a16="http://schemas.microsoft.com/office/drawing/2014/main" xmlns=""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Percentage of 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xmlns="" id="{5617DD83-7E43-F9E9-1D70-8B4A46F997CC}"/>
              </a:ext>
            </a:extLst>
          </p:cNvPr>
          <p:cNvSpPr txBox="1"/>
          <p:nvPr/>
        </p:nvSpPr>
        <p:spPr>
          <a:xfrm>
            <a:off x="280977" y="1230649"/>
            <a:ext cx="3087576" cy="1077218"/>
          </a:xfrm>
          <a:prstGeom prst="rect">
            <a:avLst/>
          </a:prstGeom>
          <a:noFill/>
        </p:spPr>
        <p:txBody>
          <a:bodyPr wrap="square">
            <a:spAutoFit/>
          </a:bodyPr>
          <a:lstStyle/>
          <a:p>
            <a:pPr marL="91440" marR="84455" algn="just">
              <a:lnSpc>
                <a:spcPct val="100000"/>
              </a:lnSpc>
            </a:pPr>
            <a:r>
              <a:rPr lang="en-US" sz="1600" spc="-5" dirty="0">
                <a:solidFill>
                  <a:srgbClr val="124F5C"/>
                </a:solidFill>
                <a:latin typeface="Arial MT"/>
                <a:cs typeface="Arial MT"/>
              </a:rPr>
              <a:t>We Observed </a:t>
            </a:r>
            <a:r>
              <a:rPr lang="en-US" sz="1600" dirty="0">
                <a:solidFill>
                  <a:srgbClr val="124F5C"/>
                </a:solidFill>
                <a:latin typeface="Arial MT"/>
                <a:cs typeface="Arial MT"/>
              </a:rPr>
              <a:t>that </a:t>
            </a:r>
            <a:r>
              <a:rPr lang="en-US" sz="1600" b="1" dirty="0">
                <a:solidFill>
                  <a:srgbClr val="124F5C"/>
                </a:solidFill>
                <a:latin typeface="Arial"/>
                <a:cs typeface="Arial"/>
              </a:rPr>
              <a:t>92.20% of </a:t>
            </a:r>
            <a:r>
              <a:rPr lang="en-US" sz="1600" b="1" spc="-10" dirty="0">
                <a:solidFill>
                  <a:srgbClr val="124F5C"/>
                </a:solidFill>
                <a:latin typeface="Arial"/>
                <a:cs typeface="Arial"/>
              </a:rPr>
              <a:t>Apps </a:t>
            </a:r>
            <a:r>
              <a:rPr lang="en-US" sz="1600" b="1" spc="-5" dirty="0">
                <a:solidFill>
                  <a:srgbClr val="124F5C"/>
                </a:solidFill>
                <a:latin typeface="Arial"/>
                <a:cs typeface="Arial"/>
              </a:rPr>
              <a:t>are </a:t>
            </a:r>
            <a:r>
              <a:rPr lang="en-US" sz="1600" b="1" dirty="0">
                <a:solidFill>
                  <a:srgbClr val="124F5C"/>
                </a:solidFill>
                <a:latin typeface="Arial"/>
                <a:cs typeface="Arial"/>
              </a:rPr>
              <a:t> </a:t>
            </a:r>
            <a:r>
              <a:rPr lang="en-US" sz="1600" b="1" spc="-5" dirty="0">
                <a:solidFill>
                  <a:srgbClr val="124F5C"/>
                </a:solidFill>
                <a:latin typeface="Arial"/>
                <a:cs typeface="Arial"/>
              </a:rPr>
              <a:t>free </a:t>
            </a:r>
            <a:r>
              <a:rPr lang="en-US" sz="1600" spc="-5" dirty="0">
                <a:solidFill>
                  <a:srgbClr val="124F5C"/>
                </a:solidFill>
                <a:latin typeface="Arial MT"/>
                <a:cs typeface="Arial MT"/>
              </a:rPr>
              <a:t>and </a:t>
            </a:r>
            <a:r>
              <a:rPr lang="en-US" sz="1600" dirty="0">
                <a:solidFill>
                  <a:srgbClr val="124F5C"/>
                </a:solidFill>
                <a:latin typeface="Arial MT"/>
                <a:cs typeface="Arial MT"/>
              </a:rPr>
              <a:t>only </a:t>
            </a:r>
            <a:r>
              <a:rPr lang="en-US" sz="1600" b="1" dirty="0">
                <a:solidFill>
                  <a:srgbClr val="124F5C"/>
                </a:solidFill>
                <a:latin typeface="Arial"/>
                <a:cs typeface="Arial"/>
              </a:rPr>
              <a:t>7.80% </a:t>
            </a:r>
            <a:r>
              <a:rPr lang="en-US" sz="1600" b="1" spc="-5" dirty="0">
                <a:solidFill>
                  <a:srgbClr val="124F5C"/>
                </a:solidFill>
                <a:latin typeface="Arial"/>
                <a:cs typeface="Arial"/>
              </a:rPr>
              <a:t>of </a:t>
            </a:r>
            <a:r>
              <a:rPr lang="en-US" sz="1600" b="1" spc="-15" dirty="0">
                <a:solidFill>
                  <a:srgbClr val="124F5C"/>
                </a:solidFill>
                <a:latin typeface="Arial"/>
                <a:cs typeface="Arial"/>
              </a:rPr>
              <a:t>Apps </a:t>
            </a:r>
            <a:r>
              <a:rPr lang="en-US" sz="1600" b="1" dirty="0">
                <a:solidFill>
                  <a:srgbClr val="124F5C"/>
                </a:solidFill>
                <a:latin typeface="Arial"/>
                <a:cs typeface="Arial"/>
              </a:rPr>
              <a:t>are </a:t>
            </a:r>
            <a:r>
              <a:rPr lang="en-US" sz="1600" b="1" spc="-5" dirty="0">
                <a:solidFill>
                  <a:srgbClr val="124F5C"/>
                </a:solidFill>
                <a:latin typeface="Arial"/>
                <a:cs typeface="Arial"/>
              </a:rPr>
              <a:t>paid </a:t>
            </a:r>
            <a:r>
              <a:rPr lang="en-US" sz="1600" dirty="0">
                <a:solidFill>
                  <a:srgbClr val="124F5C"/>
                </a:solidFill>
                <a:latin typeface="Arial MT"/>
                <a:cs typeface="Arial MT"/>
              </a:rPr>
              <a:t>in </a:t>
            </a:r>
            <a:r>
              <a:rPr lang="en-US" sz="1600" spc="5" dirty="0">
                <a:solidFill>
                  <a:srgbClr val="124F5C"/>
                </a:solidFill>
                <a:latin typeface="Arial MT"/>
                <a:cs typeface="Arial MT"/>
              </a:rPr>
              <a:t> </a:t>
            </a:r>
            <a:r>
              <a:rPr lang="en-US" sz="1600" spc="-5" dirty="0">
                <a:solidFill>
                  <a:srgbClr val="124F5C"/>
                </a:solidFill>
                <a:latin typeface="Arial MT"/>
                <a:cs typeface="Arial MT"/>
              </a:rPr>
              <a:t>Play</a:t>
            </a:r>
            <a:r>
              <a:rPr lang="en-US" sz="1600" spc="-15" dirty="0">
                <a:solidFill>
                  <a:srgbClr val="124F5C"/>
                </a:solidFill>
                <a:latin typeface="Arial MT"/>
                <a:cs typeface="Arial MT"/>
              </a:rPr>
              <a:t> </a:t>
            </a:r>
            <a:r>
              <a:rPr lang="en-US" sz="1600" spc="-5" dirty="0">
                <a:solidFill>
                  <a:srgbClr val="124F5C"/>
                </a:solidFill>
                <a:latin typeface="Arial MT"/>
                <a:cs typeface="Arial MT"/>
              </a:rPr>
              <a:t>store.</a:t>
            </a:r>
            <a:endParaRPr lang="en-US" sz="1600" dirty="0">
              <a:latin typeface="Arial MT"/>
              <a:cs typeface="Arial MT"/>
            </a:endParaRPr>
          </a:p>
        </p:txBody>
      </p:sp>
      <p:pic>
        <p:nvPicPr>
          <p:cNvPr id="11" name="object 5">
            <a:extLst>
              <a:ext uri="{FF2B5EF4-FFF2-40B4-BE49-F238E27FC236}">
                <a16:creationId xmlns:a16="http://schemas.microsoft.com/office/drawing/2014/main" xmlns="" id="{8B42D474-0323-E214-3063-04B1DFE87672}"/>
              </a:ext>
            </a:extLst>
          </p:cNvPr>
          <p:cNvPicPr/>
          <p:nvPr/>
        </p:nvPicPr>
        <p: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p:blipFill>
        <p:spPr>
          <a:xfrm>
            <a:off x="376941" y="2571750"/>
            <a:ext cx="2991612" cy="2170174"/>
          </a:xfrm>
          <a:prstGeom prst="rect">
            <a:avLst/>
          </a:prstGeom>
        </p:spPr>
      </p:pic>
      <p:sp>
        <p:nvSpPr>
          <p:cNvPr id="12" name="object 13">
            <a:extLst>
              <a:ext uri="{FF2B5EF4-FFF2-40B4-BE49-F238E27FC236}">
                <a16:creationId xmlns:a16="http://schemas.microsoft.com/office/drawing/2014/main" xmlns="" id="{BB606D48-4CA2-6EBF-22DA-B849D15B78AC}"/>
              </a:ext>
            </a:extLst>
          </p:cNvPr>
          <p:cNvSpPr/>
          <p:nvPr/>
        </p:nvSpPr>
        <p:spPr>
          <a:xfrm>
            <a:off x="541034" y="273189"/>
            <a:ext cx="513258" cy="506273"/>
          </a:xfrm>
          <a:prstGeom prst="rect">
            <a:avLst/>
          </a:prstGeom>
          <a:blipFill>
            <a:blip r:embed="rId6"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xmlns="" id="{FD67CF62-CA48-A720-EE63-ECE3EC1AA72B}"/>
              </a:ext>
            </a:extLst>
          </p:cNvPr>
          <p:cNvSpPr/>
          <p:nvPr/>
        </p:nvSpPr>
        <p:spPr>
          <a:xfrm>
            <a:off x="376941" y="1185738"/>
            <a:ext cx="2924523" cy="121095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7719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98BCB4C-AC9F-AB9C-34C5-A9DDD401E1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665531" y="913937"/>
            <a:ext cx="5289822" cy="3759393"/>
          </a:xfrm>
          <a:prstGeom prst="rect">
            <a:avLst/>
          </a:prstGeom>
        </p:spPr>
      </p:pic>
      <p:sp>
        <p:nvSpPr>
          <p:cNvPr id="7" name="TextBox 6">
            <a:extLst>
              <a:ext uri="{FF2B5EF4-FFF2-40B4-BE49-F238E27FC236}">
                <a16:creationId xmlns:a16="http://schemas.microsoft.com/office/drawing/2014/main" xmlns="" id="{DE3734B8-5FB3-0571-6813-D9AFCFC25E8E}"/>
              </a:ext>
            </a:extLst>
          </p:cNvPr>
          <p:cNvSpPr txBox="1"/>
          <p:nvPr/>
        </p:nvSpPr>
        <p:spPr>
          <a:xfrm>
            <a:off x="1086142" y="358627"/>
            <a:ext cx="4572000" cy="461665"/>
          </a:xfrm>
          <a:prstGeom prst="rect">
            <a:avLst/>
          </a:prstGeom>
          <a:noFill/>
        </p:spPr>
        <p:txBody>
          <a:bodyPr wrap="square">
            <a:spAutoFit/>
          </a:bodyPr>
          <a:lstStyle/>
          <a:p>
            <a:r>
              <a:rPr lang="en-IN" sz="2400" b="1" spc="-75" dirty="0">
                <a:solidFill>
                  <a:schemeClr val="tx1"/>
                </a:solidFill>
              </a:rPr>
              <a:t>Content</a:t>
            </a:r>
            <a:r>
              <a:rPr lang="en-IN" sz="2400" b="1" spc="-335" dirty="0">
                <a:solidFill>
                  <a:schemeClr val="tx1"/>
                </a:solidFill>
              </a:rPr>
              <a:t> </a:t>
            </a:r>
            <a:r>
              <a:rPr lang="en-IN" sz="2400" b="1" spc="-85" dirty="0">
                <a:solidFill>
                  <a:schemeClr val="tx1"/>
                </a:solidFill>
              </a:rPr>
              <a:t>Rating</a:t>
            </a:r>
            <a:endParaRPr lang="en-IN" sz="2400" b="1" dirty="0">
              <a:solidFill>
                <a:schemeClr val="tx1"/>
              </a:solidFill>
            </a:endParaRPr>
          </a:p>
        </p:txBody>
      </p:sp>
      <p:sp>
        <p:nvSpPr>
          <p:cNvPr id="9" name="TextBox 8">
            <a:extLst>
              <a:ext uri="{FF2B5EF4-FFF2-40B4-BE49-F238E27FC236}">
                <a16:creationId xmlns:a16="http://schemas.microsoft.com/office/drawing/2014/main" xmlns="" id="{36DCEB8A-994A-135B-3C28-C87EA6E715E4}"/>
              </a:ext>
            </a:extLst>
          </p:cNvPr>
          <p:cNvSpPr txBox="1"/>
          <p:nvPr/>
        </p:nvSpPr>
        <p:spPr>
          <a:xfrm>
            <a:off x="381682" y="1684298"/>
            <a:ext cx="2990460" cy="2554545"/>
          </a:xfrm>
          <a:prstGeom prst="rect">
            <a:avLst/>
          </a:prstGeom>
          <a:noFill/>
        </p:spPr>
        <p:txBody>
          <a:bodyPr wrap="square">
            <a:spAutoFit/>
          </a:bodyPr>
          <a:lstStyle/>
          <a:p>
            <a:pPr algn="just"/>
            <a:r>
              <a:rPr lang="en-US" sz="1600" dirty="0">
                <a:solidFill>
                  <a:schemeClr val="accent5">
                    <a:lumMod val="50000"/>
                  </a:schemeClr>
                </a:solidFill>
                <a:latin typeface="+mn-lt"/>
              </a:rPr>
              <a:t>From the above plot we can see that Everyone category having majority of apps count.</a:t>
            </a:r>
          </a:p>
          <a:p>
            <a:pPr algn="just"/>
            <a:endParaRPr lang="en-US" sz="1600" dirty="0">
              <a:solidFill>
                <a:schemeClr val="accent5">
                  <a:lumMod val="50000"/>
                </a:schemeClr>
              </a:solidFill>
              <a:latin typeface="+mn-lt"/>
            </a:endParaRPr>
          </a:p>
          <a:p>
            <a:pPr algn="just"/>
            <a:r>
              <a:rPr lang="en-US" sz="1600" b="0" i="0" dirty="0">
                <a:solidFill>
                  <a:schemeClr val="accent5">
                    <a:lumMod val="50000"/>
                  </a:schemeClr>
                </a:solidFill>
                <a:effectLst/>
                <a:latin typeface="+mn-lt"/>
              </a:rPr>
              <a:t>A majority of the apps </a:t>
            </a:r>
            <a:r>
              <a:rPr lang="en-US" sz="1600" b="1" i="0" dirty="0">
                <a:solidFill>
                  <a:schemeClr val="accent5">
                    <a:lumMod val="50000"/>
                  </a:schemeClr>
                </a:solidFill>
                <a:effectLst/>
                <a:latin typeface="+mn-lt"/>
              </a:rPr>
              <a:t>(81.80%) </a:t>
            </a:r>
            <a:r>
              <a:rPr lang="en-US" sz="1600" b="0" i="0" dirty="0">
                <a:solidFill>
                  <a:schemeClr val="accent5">
                    <a:lumMod val="50000"/>
                  </a:schemeClr>
                </a:solidFill>
                <a:effectLst/>
                <a:latin typeface="+mn-lt"/>
              </a:rPr>
              <a:t>in the play store are can be used by everyone. The remaining apps have various age restrictions to use it.</a:t>
            </a:r>
          </a:p>
          <a:p>
            <a:pPr algn="just"/>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xmlns="" id="{D0E916F3-825F-956B-B73F-24DCFA1A32D5}"/>
              </a:ext>
            </a:extLst>
          </p:cNvPr>
          <p:cNvSpPr/>
          <p:nvPr/>
        </p:nvSpPr>
        <p:spPr>
          <a:xfrm>
            <a:off x="381682" y="358627"/>
            <a:ext cx="513258" cy="506273"/>
          </a:xfrm>
          <a:prstGeom prst="rect">
            <a:avLst/>
          </a:prstGeom>
          <a:blipFill>
            <a:blip r:embed="rId5"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xmlns="" id="{A31EFAAF-EA39-2C34-2E3F-389CB3443747}"/>
              </a:ext>
            </a:extLst>
          </p:cNvPr>
          <p:cNvSpPr/>
          <p:nvPr/>
        </p:nvSpPr>
        <p:spPr>
          <a:xfrm>
            <a:off x="381682" y="1684298"/>
            <a:ext cx="3088093" cy="23583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9">
                                            <p:txEl>
                                              <p:pRg st="2" end="2"/>
                                            </p:txEl>
                                          </p:spTgt>
                                        </p:tgtEl>
                                        <p:attrNameLst>
                                          <p:attrName>r</p:attrName>
                                        </p:attrNameLst>
                                      </p:cBhvr>
                                    </p:animRot>
                                    <p:animRot by="-240000">
                                      <p:cBhvr>
                                        <p:cTn id="13" dur="200" fill="hold">
                                          <p:stCondLst>
                                            <p:cond delay="200"/>
                                          </p:stCondLst>
                                        </p:cTn>
                                        <p:tgtEl>
                                          <p:spTgt spid="9">
                                            <p:txEl>
                                              <p:pRg st="2" end="2"/>
                                            </p:txEl>
                                          </p:spTgt>
                                        </p:tgtEl>
                                        <p:attrNameLst>
                                          <p:attrName>r</p:attrName>
                                        </p:attrNameLst>
                                      </p:cBhvr>
                                    </p:animRot>
                                    <p:animRot by="240000">
                                      <p:cBhvr>
                                        <p:cTn id="14" dur="200" fill="hold">
                                          <p:stCondLst>
                                            <p:cond delay="400"/>
                                          </p:stCondLst>
                                        </p:cTn>
                                        <p:tgtEl>
                                          <p:spTgt spid="9">
                                            <p:txEl>
                                              <p:pRg st="2" end="2"/>
                                            </p:txEl>
                                          </p:spTgt>
                                        </p:tgtEl>
                                        <p:attrNameLst>
                                          <p:attrName>r</p:attrName>
                                        </p:attrNameLst>
                                      </p:cBhvr>
                                    </p:animRot>
                                    <p:animRot by="-240000">
                                      <p:cBhvr>
                                        <p:cTn id="15" dur="200" fill="hold">
                                          <p:stCondLst>
                                            <p:cond delay="600"/>
                                          </p:stCondLst>
                                        </p:cTn>
                                        <p:tgtEl>
                                          <p:spTgt spid="9">
                                            <p:txEl>
                                              <p:pRg st="2" end="2"/>
                                            </p:txEl>
                                          </p:spTgt>
                                        </p:tgtEl>
                                        <p:attrNameLst>
                                          <p:attrName>r</p:attrName>
                                        </p:attrNameLst>
                                      </p:cBhvr>
                                    </p:animRot>
                                    <p:animRot by="120000">
                                      <p:cBhvr>
                                        <p:cTn id="16" dur="200" fill="hold">
                                          <p:stCondLst>
                                            <p:cond delay="800"/>
                                          </p:stCondLst>
                                        </p:cTn>
                                        <p:tgtEl>
                                          <p:spTgt spid="9">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xmlns=""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xmlns=""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xmlns=""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xmlns=""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FB35AFC-F138-C3C4-3EFC-45DE481751D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90304"/>
            <a:ext cx="9144000" cy="4063354"/>
          </a:xfrm>
          <a:prstGeom prst="rect">
            <a:avLst/>
          </a:prstGeom>
        </p:spPr>
      </p:pic>
      <p:sp>
        <p:nvSpPr>
          <p:cNvPr id="5" name="TextBox 4">
            <a:extLst>
              <a:ext uri="{FF2B5EF4-FFF2-40B4-BE49-F238E27FC236}">
                <a16:creationId xmlns:a16="http://schemas.microsoft.com/office/drawing/2014/main" xmlns="" id="{27C50634-A1C7-CD1E-6BB3-17CBABC123DD}"/>
              </a:ext>
            </a:extLst>
          </p:cNvPr>
          <p:cNvSpPr txBox="1"/>
          <p:nvPr/>
        </p:nvSpPr>
        <p:spPr>
          <a:xfrm>
            <a:off x="1058778" y="170742"/>
            <a:ext cx="695425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t>
            </a:r>
            <a:r>
              <a:rPr lang="en-US" sz="2400" b="1" dirty="0">
                <a:solidFill>
                  <a:schemeClr val="tx1"/>
                </a:solidFill>
                <a:latin typeface="+mn-lt"/>
              </a:rPr>
              <a:t>C</a:t>
            </a:r>
            <a:r>
              <a:rPr lang="en-US" sz="2400" b="1" dirty="0">
                <a:solidFill>
                  <a:schemeClr val="tx1"/>
                </a:solidFill>
                <a:effectLst/>
                <a:latin typeface="+mn-lt"/>
              </a:rPr>
              <a:t>ategory App's have most number of installs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6" name="object 13">
            <a:extLst>
              <a:ext uri="{FF2B5EF4-FFF2-40B4-BE49-F238E27FC236}">
                <a16:creationId xmlns:a16="http://schemas.microsoft.com/office/drawing/2014/main" xmlns="" id="{2DC0F9A9-220B-D279-ECD2-665CC5D8878F}"/>
              </a:ext>
            </a:extLst>
          </p:cNvPr>
          <p:cNvSpPr/>
          <p:nvPr/>
        </p:nvSpPr>
        <p:spPr>
          <a:xfrm>
            <a:off x="545520" y="189842"/>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B9D0C78E-561D-EA94-627D-6E459E754FE5}"/>
              </a:ext>
            </a:extLst>
          </p:cNvPr>
          <p:cNvSpPr txBox="1"/>
          <p:nvPr/>
        </p:nvSpPr>
        <p:spPr>
          <a:xfrm>
            <a:off x="4535904" y="2571750"/>
            <a:ext cx="3619098" cy="1077218"/>
          </a:xfrm>
          <a:prstGeom prst="rect">
            <a:avLst/>
          </a:prstGeom>
          <a:noFill/>
        </p:spPr>
        <p:txBody>
          <a:bodyPr wrap="square">
            <a:spAutoFit/>
          </a:bodyPr>
          <a:lstStyle/>
          <a:p>
            <a:r>
              <a:rPr lang="en-US" sz="1600" dirty="0">
                <a:solidFill>
                  <a:schemeClr val="accent5">
                    <a:lumMod val="50000"/>
                  </a:schemeClr>
                </a:solidFill>
                <a:effectLst/>
                <a:latin typeface="+mn-lt"/>
                <a:cs typeface="Calibri" panose="020F0502020204030204" pitchFamily="34" charset="0"/>
              </a:rPr>
              <a:t>The Game, Communication and Tools categories has the highest number of installs compared to other categories of apps.</a:t>
            </a:r>
          </a:p>
        </p:txBody>
      </p:sp>
      <p:sp>
        <p:nvSpPr>
          <p:cNvPr id="9" name="object 7">
            <a:extLst>
              <a:ext uri="{FF2B5EF4-FFF2-40B4-BE49-F238E27FC236}">
                <a16:creationId xmlns:a16="http://schemas.microsoft.com/office/drawing/2014/main" xmlns="" id="{7CF8FC03-10FE-5D97-81E7-E1E339BB0E73}"/>
              </a:ext>
            </a:extLst>
          </p:cNvPr>
          <p:cNvSpPr/>
          <p:nvPr/>
        </p:nvSpPr>
        <p:spPr>
          <a:xfrm>
            <a:off x="4555782" y="2518715"/>
            <a:ext cx="3599220" cy="1264013"/>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408522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676E7A30-1C9D-677C-1331-136105F4F9FF}"/>
              </a:ext>
            </a:extLst>
          </p:cNvPr>
          <p:cNvSpPr txBox="1"/>
          <p:nvPr/>
        </p:nvSpPr>
        <p:spPr>
          <a:xfrm>
            <a:off x="1099159" y="216518"/>
            <a:ext cx="4572000" cy="830997"/>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Arial" panose="020B0604020202020204" pitchFamily="34" charset="0"/>
                <a:cs typeface="Arial" panose="020B0604020202020204" pitchFamily="34" charset="0"/>
              </a:rPr>
              <a:t>Average rating of the apps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xmlns="" id="{788A9D1D-36B8-960D-D970-193DFB8FE545}"/>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34490"/>
            <a:ext cx="9144000" cy="4316245"/>
          </a:xfrm>
          <a:prstGeom prst="rect">
            <a:avLst/>
          </a:prstGeom>
        </p:spPr>
      </p:pic>
      <p:sp>
        <p:nvSpPr>
          <p:cNvPr id="6" name="object 13">
            <a:extLst>
              <a:ext uri="{FF2B5EF4-FFF2-40B4-BE49-F238E27FC236}">
                <a16:creationId xmlns:a16="http://schemas.microsoft.com/office/drawing/2014/main" xmlns="" id="{9344AD40-5B8D-CFBA-7567-6E8EFE7A700C}"/>
              </a:ext>
            </a:extLst>
          </p:cNvPr>
          <p:cNvSpPr/>
          <p:nvPr/>
        </p:nvSpPr>
        <p:spPr>
          <a:xfrm>
            <a:off x="503582" y="216518"/>
            <a:ext cx="502187" cy="506273"/>
          </a:xfrm>
          <a:prstGeom prst="rect">
            <a:avLst/>
          </a:prstGeom>
          <a:blipFill>
            <a:blip r:embed="rId4" cstate="print"/>
            <a:stretch>
              <a:fillRect/>
            </a:stretch>
          </a:blipFill>
        </p:spPr>
        <p:txBody>
          <a:bodyPr wrap="square" lIns="0" tIns="0" rIns="0" bIns="0" rtlCol="0"/>
          <a:lstStyle/>
          <a:p>
            <a:endParaRPr/>
          </a:p>
        </p:txBody>
      </p:sp>
      <p:pic>
        <p:nvPicPr>
          <p:cNvPr id="18" name="Picture 17">
            <a:extLst>
              <a:ext uri="{FF2B5EF4-FFF2-40B4-BE49-F238E27FC236}">
                <a16:creationId xmlns:a16="http://schemas.microsoft.com/office/drawing/2014/main" xmlns="" id="{4232840C-FB65-7C3F-271A-540BB27B8DE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099159" y="1047515"/>
            <a:ext cx="3902445" cy="2115270"/>
          </a:xfrm>
          <a:prstGeom prst="rect">
            <a:avLst/>
          </a:prstGeom>
          <a:ln>
            <a:noFill/>
          </a:ln>
          <a:effectLst>
            <a:outerShdw blurRad="292100" dist="139700" dir="2700000" algn="tl" rotWithShape="0">
              <a:srgbClr val="333333">
                <a:alpha val="65000"/>
              </a:srgbClr>
            </a:outerShdw>
          </a:effectLst>
        </p:spPr>
      </p:pic>
      <p:sp>
        <p:nvSpPr>
          <p:cNvPr id="12" name="object 5">
            <a:extLst>
              <a:ext uri="{FF2B5EF4-FFF2-40B4-BE49-F238E27FC236}">
                <a16:creationId xmlns:a16="http://schemas.microsoft.com/office/drawing/2014/main" xmlns="" id="{75C3C801-AEBD-473B-0367-572E34CA1B76}"/>
              </a:ext>
            </a:extLst>
          </p:cNvPr>
          <p:cNvSpPr txBox="1"/>
          <p:nvPr/>
        </p:nvSpPr>
        <p:spPr>
          <a:xfrm>
            <a:off x="5157788" y="2005336"/>
            <a:ext cx="3734421" cy="2044149"/>
          </a:xfrm>
          <a:prstGeom prst="rect">
            <a:avLst/>
          </a:prstGeom>
        </p:spPr>
        <p:txBody>
          <a:bodyPr vert="horz" wrap="square" lIns="0" tIns="12700" rIns="0" bIns="0" rtlCol="0">
            <a:spAutoFit/>
          </a:bodyPr>
          <a:lstStyle/>
          <a:p>
            <a:pPr marL="469265" marR="9525" indent="-457200">
              <a:lnSpc>
                <a:spcPct val="100000"/>
              </a:lnSpc>
              <a:spcBef>
                <a:spcPts val="100"/>
              </a:spcBef>
              <a:buFont typeface="AoyagiKouzanFontT"/>
              <a:buChar char="❏"/>
              <a:tabLst>
                <a:tab pos="469265" algn="l"/>
                <a:tab pos="469900" algn="l"/>
                <a:tab pos="1069340" algn="l"/>
                <a:tab pos="2155825" algn="l"/>
                <a:tab pos="2826385" algn="l"/>
                <a:tab pos="3692525" algn="l"/>
              </a:tabLst>
            </a:pPr>
            <a:r>
              <a:rPr sz="1200" dirty="0">
                <a:solidFill>
                  <a:srgbClr val="124F5B"/>
                </a:solidFill>
                <a:latin typeface="Verdana"/>
                <a:cs typeface="Verdana"/>
              </a:rPr>
              <a:t>Th</a:t>
            </a:r>
            <a:r>
              <a:rPr sz="1200" spc="10" dirty="0">
                <a:solidFill>
                  <a:srgbClr val="124F5B"/>
                </a:solidFill>
                <a:latin typeface="Verdana"/>
                <a:cs typeface="Verdana"/>
              </a:rPr>
              <a:t>e	</a:t>
            </a:r>
            <a:r>
              <a:rPr sz="1200" spc="-40" dirty="0">
                <a:solidFill>
                  <a:srgbClr val="124F5B"/>
                </a:solidFill>
                <a:latin typeface="Verdana"/>
                <a:cs typeface="Verdana"/>
              </a:rPr>
              <a:t>a</a:t>
            </a:r>
            <a:r>
              <a:rPr sz="1200" spc="-120" dirty="0">
                <a:solidFill>
                  <a:srgbClr val="124F5B"/>
                </a:solidFill>
                <a:latin typeface="Verdana"/>
                <a:cs typeface="Verdana"/>
              </a:rPr>
              <a:t>v</a:t>
            </a:r>
            <a:r>
              <a:rPr sz="1200" spc="-20" dirty="0">
                <a:solidFill>
                  <a:srgbClr val="124F5B"/>
                </a:solidFill>
                <a:latin typeface="Verdana"/>
                <a:cs typeface="Verdana"/>
              </a:rPr>
              <a:t>e</a:t>
            </a:r>
            <a:r>
              <a:rPr sz="1200" spc="-35" dirty="0">
                <a:solidFill>
                  <a:srgbClr val="124F5B"/>
                </a:solidFill>
                <a:latin typeface="Verdana"/>
                <a:cs typeface="Verdana"/>
              </a:rPr>
              <a:t>r</a:t>
            </a:r>
            <a:r>
              <a:rPr sz="1200" spc="-20" dirty="0">
                <a:solidFill>
                  <a:srgbClr val="124F5B"/>
                </a:solidFill>
                <a:latin typeface="Verdana"/>
                <a:cs typeface="Verdana"/>
              </a:rPr>
              <a:t>a</a:t>
            </a:r>
            <a:r>
              <a:rPr sz="1200" spc="60" dirty="0">
                <a:solidFill>
                  <a:srgbClr val="124F5B"/>
                </a:solidFill>
                <a:latin typeface="Verdana"/>
                <a:cs typeface="Verdana"/>
              </a:rPr>
              <a:t>ge</a:t>
            </a:r>
            <a:r>
              <a:rPr sz="1200" dirty="0">
                <a:solidFill>
                  <a:srgbClr val="124F5B"/>
                </a:solidFill>
                <a:latin typeface="Verdana"/>
                <a:cs typeface="Verdana"/>
              </a:rPr>
              <a:t>	</a:t>
            </a:r>
            <a:r>
              <a:rPr sz="1200" spc="-5" dirty="0">
                <a:solidFill>
                  <a:srgbClr val="124F5B"/>
                </a:solidFill>
                <a:latin typeface="Verdana"/>
                <a:cs typeface="Verdana"/>
              </a:rPr>
              <a:t>user</a:t>
            </a:r>
            <a:r>
              <a:rPr sz="1200" dirty="0">
                <a:solidFill>
                  <a:srgbClr val="124F5B"/>
                </a:solidFill>
                <a:latin typeface="Verdana"/>
                <a:cs typeface="Verdana"/>
              </a:rPr>
              <a:t>	</a:t>
            </a:r>
            <a:r>
              <a:rPr sz="1200" spc="-65" dirty="0">
                <a:solidFill>
                  <a:srgbClr val="124F5B"/>
                </a:solidFill>
                <a:latin typeface="Verdana"/>
                <a:cs typeface="Verdana"/>
              </a:rPr>
              <a:t>r</a:t>
            </a:r>
            <a:r>
              <a:rPr sz="1200" spc="15" dirty="0">
                <a:solidFill>
                  <a:srgbClr val="124F5B"/>
                </a:solidFill>
                <a:latin typeface="Verdana"/>
                <a:cs typeface="Verdana"/>
              </a:rPr>
              <a:t>atin</a:t>
            </a:r>
            <a:r>
              <a:rPr sz="1200" spc="110" dirty="0">
                <a:solidFill>
                  <a:srgbClr val="124F5B"/>
                </a:solidFill>
                <a:latin typeface="Verdana"/>
                <a:cs typeface="Verdana"/>
              </a:rPr>
              <a:t>g</a:t>
            </a:r>
            <a:r>
              <a:rPr sz="1200" dirty="0">
                <a:solidFill>
                  <a:srgbClr val="124F5B"/>
                </a:solidFill>
                <a:latin typeface="Verdana"/>
                <a:cs typeface="Verdana"/>
              </a:rPr>
              <a:t>	</a:t>
            </a:r>
            <a:r>
              <a:rPr sz="1200" spc="-35" dirty="0">
                <a:solidFill>
                  <a:srgbClr val="124F5B"/>
                </a:solidFill>
                <a:latin typeface="Verdana"/>
                <a:cs typeface="Verdana"/>
              </a:rPr>
              <a:t>is  </a:t>
            </a:r>
            <a:r>
              <a:rPr sz="1200" spc="25" dirty="0">
                <a:solidFill>
                  <a:srgbClr val="124F5B"/>
                </a:solidFill>
                <a:latin typeface="Verdana"/>
                <a:cs typeface="Verdana"/>
              </a:rPr>
              <a:t>divided</a:t>
            </a:r>
            <a:r>
              <a:rPr sz="1200" spc="-170" dirty="0">
                <a:solidFill>
                  <a:srgbClr val="124F5B"/>
                </a:solidFill>
                <a:latin typeface="Verdana"/>
                <a:cs typeface="Verdana"/>
              </a:rPr>
              <a:t> </a:t>
            </a:r>
            <a:r>
              <a:rPr sz="1200" spc="20" dirty="0">
                <a:solidFill>
                  <a:srgbClr val="124F5B"/>
                </a:solidFill>
                <a:latin typeface="Verdana"/>
                <a:cs typeface="Verdana"/>
              </a:rPr>
              <a:t>into</a:t>
            </a:r>
            <a:r>
              <a:rPr sz="1200" spc="-165" dirty="0">
                <a:solidFill>
                  <a:srgbClr val="124F5B"/>
                </a:solidFill>
                <a:latin typeface="Verdana"/>
                <a:cs typeface="Verdana"/>
              </a:rPr>
              <a:t> </a:t>
            </a:r>
            <a:r>
              <a:rPr sz="1200" spc="45" dirty="0">
                <a:solidFill>
                  <a:srgbClr val="124F5B"/>
                </a:solidFill>
                <a:latin typeface="Verdana"/>
                <a:cs typeface="Verdana"/>
              </a:rPr>
              <a:t>4</a:t>
            </a:r>
            <a:r>
              <a:rPr sz="1200" spc="-165" dirty="0">
                <a:solidFill>
                  <a:srgbClr val="124F5B"/>
                </a:solidFill>
                <a:latin typeface="Verdana"/>
                <a:cs typeface="Verdana"/>
              </a:rPr>
              <a:t> </a:t>
            </a:r>
            <a:r>
              <a:rPr sz="1200" spc="-35" dirty="0">
                <a:solidFill>
                  <a:srgbClr val="124F5B"/>
                </a:solidFill>
                <a:latin typeface="Verdana"/>
                <a:cs typeface="Verdana"/>
              </a:rPr>
              <a:t>categories:</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65" dirty="0">
                <a:solidFill>
                  <a:srgbClr val="124F5B"/>
                </a:solidFill>
                <a:latin typeface="Verdana"/>
                <a:cs typeface="Verdana"/>
              </a:rPr>
              <a:t>4-5</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0" dirty="0">
                <a:solidFill>
                  <a:srgbClr val="124F5B"/>
                </a:solidFill>
                <a:latin typeface="AoyagiKouzanFontT"/>
                <a:cs typeface="AoyagiKouzanFontT"/>
              </a:rPr>
              <a:t> </a:t>
            </a:r>
            <a:r>
              <a:rPr sz="1200" spc="-15" dirty="0">
                <a:solidFill>
                  <a:srgbClr val="124F5B"/>
                </a:solidFill>
                <a:latin typeface="Verdana"/>
                <a:cs typeface="Verdana"/>
              </a:rPr>
              <a:t>Top</a:t>
            </a:r>
            <a:r>
              <a:rPr sz="1200" spc="-170" dirty="0">
                <a:solidFill>
                  <a:srgbClr val="124F5B"/>
                </a:solidFill>
                <a:latin typeface="Verdana"/>
                <a:cs typeface="Verdana"/>
              </a:rPr>
              <a:t> </a:t>
            </a:r>
            <a:r>
              <a:rPr sz="1200" spc="20" dirty="0">
                <a:solidFill>
                  <a:srgbClr val="124F5B"/>
                </a:solidFill>
                <a:latin typeface="Verdana"/>
                <a:cs typeface="Verdana"/>
              </a:rPr>
              <a:t>Rated</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a:t>
            </a:r>
            <a:r>
              <a:rPr sz="1200" spc="-170" dirty="0">
                <a:solidFill>
                  <a:srgbClr val="124F5B"/>
                </a:solidFill>
                <a:latin typeface="Verdana"/>
                <a:cs typeface="Verdana"/>
              </a:rPr>
              <a:t> </a:t>
            </a:r>
            <a:r>
              <a:rPr sz="1200" spc="-70" dirty="0">
                <a:solidFill>
                  <a:srgbClr val="124F5B"/>
                </a:solidFill>
                <a:latin typeface="Verdana"/>
                <a:cs typeface="Verdana"/>
              </a:rPr>
              <a:t>3-4</a:t>
            </a:r>
            <a:r>
              <a:rPr sz="1200" spc="-170" dirty="0">
                <a:solidFill>
                  <a:srgbClr val="124F5B"/>
                </a:solidFill>
                <a:latin typeface="Verdana"/>
                <a:cs typeface="Verdana"/>
              </a:rPr>
              <a:t> </a:t>
            </a:r>
            <a:r>
              <a:rPr sz="1200" dirty="0">
                <a:solidFill>
                  <a:srgbClr val="124F5B"/>
                </a:solidFill>
                <a:latin typeface="AoyagiKouzanFontT"/>
                <a:cs typeface="AoyagiKouzanFontT"/>
              </a:rPr>
              <a:t>⇒</a:t>
            </a:r>
            <a:r>
              <a:rPr sz="1200" spc="-434" dirty="0">
                <a:solidFill>
                  <a:srgbClr val="124F5B"/>
                </a:solidFill>
                <a:latin typeface="AoyagiKouzanFontT"/>
                <a:cs typeface="AoyagiKouzanFontT"/>
              </a:rPr>
              <a:t> </a:t>
            </a:r>
            <a:r>
              <a:rPr sz="1200" spc="10" dirty="0">
                <a:solidFill>
                  <a:srgbClr val="124F5B"/>
                </a:solidFill>
                <a:latin typeface="Verdana"/>
                <a:cs typeface="Verdana"/>
              </a:rPr>
              <a:t>Above</a:t>
            </a:r>
            <a:r>
              <a:rPr sz="1200" spc="-170" dirty="0">
                <a:solidFill>
                  <a:srgbClr val="124F5B"/>
                </a:solidFill>
                <a:latin typeface="Verdana"/>
                <a:cs typeface="Verdana"/>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145" dirty="0">
                <a:solidFill>
                  <a:srgbClr val="124F5B"/>
                </a:solidFill>
                <a:latin typeface="Verdana"/>
                <a:cs typeface="Verdana"/>
              </a:rPr>
              <a:t>2-3 </a:t>
            </a:r>
            <a:r>
              <a:rPr sz="1200" dirty="0">
                <a:solidFill>
                  <a:srgbClr val="124F5B"/>
                </a:solidFill>
                <a:latin typeface="AoyagiKouzanFontT"/>
                <a:cs typeface="AoyagiKouzanFontT"/>
              </a:rPr>
              <a:t>⇒</a:t>
            </a:r>
            <a:r>
              <a:rPr sz="1200" spc="-590" dirty="0">
                <a:solidFill>
                  <a:srgbClr val="124F5B"/>
                </a:solidFill>
                <a:latin typeface="AoyagiKouzanFontT"/>
                <a:cs typeface="AoyagiKouzanFontT"/>
              </a:rPr>
              <a:t> </a:t>
            </a:r>
            <a:r>
              <a:rPr sz="1200" spc="-10" dirty="0">
                <a:solidFill>
                  <a:srgbClr val="124F5B"/>
                </a:solidFill>
                <a:latin typeface="Verdana"/>
                <a:cs typeface="Verdana"/>
              </a:rPr>
              <a:t>Average</a:t>
            </a:r>
            <a:endParaRPr sz="1200" dirty="0">
              <a:latin typeface="Verdana"/>
              <a:cs typeface="Verdana"/>
            </a:endParaRPr>
          </a:p>
          <a:p>
            <a:pPr marL="469900" lvl="1" indent="-367030">
              <a:lnSpc>
                <a:spcPct val="100000"/>
              </a:lnSpc>
              <a:buFont typeface="Arial"/>
              <a:buChar char="●"/>
              <a:tabLst>
                <a:tab pos="469265" algn="l"/>
                <a:tab pos="469900" algn="l"/>
              </a:tabLst>
            </a:pPr>
            <a:r>
              <a:rPr sz="1200" spc="-35" dirty="0">
                <a:solidFill>
                  <a:srgbClr val="124F5B"/>
                </a:solidFill>
                <a:latin typeface="Verdana"/>
                <a:cs typeface="Verdana"/>
              </a:rPr>
              <a:t>Rating: </a:t>
            </a:r>
            <a:r>
              <a:rPr sz="1200" spc="-260" dirty="0">
                <a:solidFill>
                  <a:srgbClr val="124F5B"/>
                </a:solidFill>
                <a:latin typeface="Verdana"/>
                <a:cs typeface="Verdana"/>
              </a:rPr>
              <a:t>1-2 </a:t>
            </a:r>
            <a:r>
              <a:rPr sz="1200" dirty="0">
                <a:solidFill>
                  <a:srgbClr val="124F5B"/>
                </a:solidFill>
                <a:latin typeface="AoyagiKouzanFontT"/>
                <a:cs typeface="AoyagiKouzanFontT"/>
              </a:rPr>
              <a:t>⇒</a:t>
            </a:r>
            <a:r>
              <a:rPr sz="1200" spc="-685" dirty="0">
                <a:solidFill>
                  <a:srgbClr val="124F5B"/>
                </a:solidFill>
                <a:latin typeface="AoyagiKouzanFontT"/>
                <a:cs typeface="AoyagiKouzanFontT"/>
              </a:rPr>
              <a:t> </a:t>
            </a:r>
            <a:r>
              <a:rPr sz="1200" spc="45" dirty="0">
                <a:solidFill>
                  <a:srgbClr val="124F5B"/>
                </a:solidFill>
                <a:latin typeface="Verdana"/>
                <a:cs typeface="Verdana"/>
              </a:rPr>
              <a:t>Below </a:t>
            </a:r>
            <a:r>
              <a:rPr sz="1200" spc="-10" dirty="0">
                <a:solidFill>
                  <a:srgbClr val="124F5B"/>
                </a:solidFill>
                <a:latin typeface="Verdana"/>
                <a:cs typeface="Verdana"/>
              </a:rPr>
              <a:t>Average</a:t>
            </a:r>
            <a:endParaRPr sz="1200" dirty="0">
              <a:latin typeface="Verdana"/>
              <a:cs typeface="Verdana"/>
            </a:endParaRPr>
          </a:p>
          <a:p>
            <a:pPr marL="469265" marR="5080" indent="-457200" algn="just">
              <a:lnSpc>
                <a:spcPct val="100000"/>
              </a:lnSpc>
              <a:buFont typeface="AoyagiKouzanFontT"/>
              <a:buChar char="❏"/>
              <a:tabLst>
                <a:tab pos="469900" algn="l"/>
              </a:tabLst>
            </a:pPr>
            <a:r>
              <a:rPr sz="1200" spc="5" dirty="0">
                <a:solidFill>
                  <a:srgbClr val="124F5B"/>
                </a:solidFill>
                <a:latin typeface="Verdana"/>
                <a:cs typeface="Verdana"/>
              </a:rPr>
              <a:t>The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30" dirty="0">
                <a:solidFill>
                  <a:srgbClr val="124F5B"/>
                </a:solidFill>
                <a:latin typeface="Verdana"/>
                <a:cs typeface="Verdana"/>
              </a:rPr>
              <a:t>apps in  </a:t>
            </a:r>
            <a:r>
              <a:rPr sz="1200" spc="35" dirty="0">
                <a:solidFill>
                  <a:srgbClr val="124F5B"/>
                </a:solidFill>
                <a:latin typeface="Verdana"/>
                <a:cs typeface="Verdana"/>
              </a:rPr>
              <a:t>the </a:t>
            </a:r>
            <a:r>
              <a:rPr sz="1200" spc="15" dirty="0">
                <a:solidFill>
                  <a:srgbClr val="124F5B"/>
                </a:solidFill>
                <a:latin typeface="Verdana"/>
                <a:cs typeface="Verdana"/>
              </a:rPr>
              <a:t>Play </a:t>
            </a:r>
            <a:r>
              <a:rPr sz="1200" spc="-35" dirty="0">
                <a:solidFill>
                  <a:srgbClr val="124F5B"/>
                </a:solidFill>
                <a:latin typeface="Verdana"/>
                <a:cs typeface="Verdana"/>
              </a:rPr>
              <a:t>Store </a:t>
            </a:r>
            <a:r>
              <a:rPr sz="1200" spc="-220" dirty="0">
                <a:solidFill>
                  <a:srgbClr val="124F5B"/>
                </a:solidFill>
                <a:latin typeface="Verdana"/>
                <a:cs typeface="Verdana"/>
              </a:rPr>
              <a:t>(~80%) </a:t>
            </a:r>
            <a:r>
              <a:rPr sz="1200" spc="-30" dirty="0">
                <a:solidFill>
                  <a:srgbClr val="124F5B"/>
                </a:solidFill>
                <a:latin typeface="Verdana"/>
                <a:cs typeface="Verdana"/>
              </a:rPr>
              <a:t>are </a:t>
            </a:r>
            <a:r>
              <a:rPr sz="1200" spc="40" dirty="0">
                <a:solidFill>
                  <a:srgbClr val="124F5B"/>
                </a:solidFill>
                <a:latin typeface="Verdana"/>
                <a:cs typeface="Verdana"/>
              </a:rPr>
              <a:t>top  </a:t>
            </a:r>
            <a:r>
              <a:rPr sz="1200" spc="-45" dirty="0">
                <a:solidFill>
                  <a:srgbClr val="124F5B"/>
                </a:solidFill>
                <a:latin typeface="Verdana"/>
                <a:cs typeface="Verdana"/>
              </a:rPr>
              <a:t>rated.</a:t>
            </a:r>
            <a:endParaRPr sz="1200" dirty="0">
              <a:latin typeface="Verdana"/>
              <a:cs typeface="Verdana"/>
            </a:endParaRPr>
          </a:p>
          <a:p>
            <a:pPr marL="469265" marR="5080" indent="-457200" algn="just">
              <a:lnSpc>
                <a:spcPct val="100000"/>
              </a:lnSpc>
              <a:buFont typeface="AoyagiKouzanFontT"/>
              <a:buChar char="❏"/>
              <a:tabLst>
                <a:tab pos="469900" algn="l"/>
              </a:tabLst>
            </a:pPr>
            <a:r>
              <a:rPr sz="1200" spc="-20" dirty="0">
                <a:solidFill>
                  <a:srgbClr val="124F5B"/>
                </a:solidFill>
                <a:latin typeface="Verdana"/>
                <a:cs typeface="Verdana"/>
              </a:rPr>
              <a:t>This </a:t>
            </a:r>
            <a:r>
              <a:rPr sz="1200" spc="25" dirty="0">
                <a:solidFill>
                  <a:srgbClr val="124F5B"/>
                </a:solidFill>
                <a:latin typeface="Verdana"/>
                <a:cs typeface="Verdana"/>
              </a:rPr>
              <a:t>implies that </a:t>
            </a:r>
            <a:r>
              <a:rPr sz="1200" spc="35" dirty="0">
                <a:solidFill>
                  <a:srgbClr val="124F5B"/>
                </a:solidFill>
                <a:latin typeface="Verdana"/>
                <a:cs typeface="Verdana"/>
              </a:rPr>
              <a:t>the</a:t>
            </a:r>
            <a:r>
              <a:rPr sz="1200" spc="-260" dirty="0">
                <a:solidFill>
                  <a:srgbClr val="124F5B"/>
                </a:solidFill>
                <a:latin typeface="Verdana"/>
                <a:cs typeface="Verdana"/>
              </a:rPr>
              <a:t> </a:t>
            </a:r>
            <a:r>
              <a:rPr sz="1200" spc="-15" dirty="0">
                <a:solidFill>
                  <a:srgbClr val="124F5B"/>
                </a:solidFill>
                <a:latin typeface="Verdana"/>
                <a:cs typeface="Verdana"/>
              </a:rPr>
              <a:t>majority  </a:t>
            </a:r>
            <a:r>
              <a:rPr sz="1200" spc="5" dirty="0">
                <a:solidFill>
                  <a:srgbClr val="124F5B"/>
                </a:solidFill>
                <a:latin typeface="Verdana"/>
                <a:cs typeface="Verdana"/>
              </a:rPr>
              <a:t>of </a:t>
            </a:r>
            <a:r>
              <a:rPr sz="1200" spc="35" dirty="0">
                <a:solidFill>
                  <a:srgbClr val="124F5B"/>
                </a:solidFill>
                <a:latin typeface="Verdana"/>
                <a:cs typeface="Verdana"/>
              </a:rPr>
              <a:t>the </a:t>
            </a:r>
            <a:r>
              <a:rPr sz="1200" spc="-20" dirty="0">
                <a:solidFill>
                  <a:srgbClr val="124F5B"/>
                </a:solidFill>
                <a:latin typeface="Verdana"/>
                <a:cs typeface="Verdana"/>
              </a:rPr>
              <a:t>users </a:t>
            </a:r>
            <a:r>
              <a:rPr sz="1200" spc="-30" dirty="0">
                <a:solidFill>
                  <a:srgbClr val="124F5B"/>
                </a:solidFill>
                <a:latin typeface="Verdana"/>
                <a:cs typeface="Verdana"/>
              </a:rPr>
              <a:t>are </a:t>
            </a:r>
            <a:r>
              <a:rPr sz="1200" spc="25" dirty="0">
                <a:solidFill>
                  <a:srgbClr val="124F5B"/>
                </a:solidFill>
                <a:latin typeface="Verdana"/>
                <a:cs typeface="Verdana"/>
              </a:rPr>
              <a:t>happy </a:t>
            </a:r>
            <a:r>
              <a:rPr sz="1200" spc="50" dirty="0">
                <a:solidFill>
                  <a:srgbClr val="124F5B"/>
                </a:solidFill>
                <a:latin typeface="Verdana"/>
                <a:cs typeface="Verdana"/>
              </a:rPr>
              <a:t>with  </a:t>
            </a:r>
            <a:r>
              <a:rPr sz="1200" spc="35" dirty="0">
                <a:solidFill>
                  <a:srgbClr val="124F5B"/>
                </a:solidFill>
                <a:latin typeface="Verdana"/>
                <a:cs typeface="Verdana"/>
              </a:rPr>
              <a:t>the </a:t>
            </a:r>
            <a:r>
              <a:rPr sz="1200" spc="-20" dirty="0">
                <a:solidFill>
                  <a:srgbClr val="124F5B"/>
                </a:solidFill>
                <a:latin typeface="Verdana"/>
                <a:cs typeface="Verdana"/>
              </a:rPr>
              <a:t>services </a:t>
            </a:r>
            <a:r>
              <a:rPr sz="1200" spc="-5" dirty="0">
                <a:solidFill>
                  <a:srgbClr val="124F5B"/>
                </a:solidFill>
                <a:latin typeface="Verdana"/>
                <a:cs typeface="Verdana"/>
              </a:rPr>
              <a:t>received </a:t>
            </a:r>
            <a:r>
              <a:rPr sz="1200" spc="-40" dirty="0">
                <a:solidFill>
                  <a:srgbClr val="124F5B"/>
                </a:solidFill>
                <a:latin typeface="Verdana"/>
                <a:cs typeface="Verdana"/>
              </a:rPr>
              <a:t>via </a:t>
            </a:r>
            <a:r>
              <a:rPr sz="1200" spc="35" dirty="0">
                <a:solidFill>
                  <a:srgbClr val="124F5B"/>
                </a:solidFill>
                <a:latin typeface="Verdana"/>
                <a:cs typeface="Verdana"/>
              </a:rPr>
              <a:t>the  </a:t>
            </a:r>
            <a:r>
              <a:rPr sz="1200" spc="-5" dirty="0">
                <a:solidFill>
                  <a:srgbClr val="124F5B"/>
                </a:solidFill>
                <a:latin typeface="Verdana"/>
                <a:cs typeface="Verdana"/>
              </a:rPr>
              <a:t>respective</a:t>
            </a:r>
            <a:r>
              <a:rPr sz="1200" spc="-170" dirty="0">
                <a:solidFill>
                  <a:srgbClr val="124F5B"/>
                </a:solidFill>
                <a:latin typeface="Verdana"/>
                <a:cs typeface="Verdana"/>
              </a:rPr>
              <a:t> </a:t>
            </a:r>
            <a:r>
              <a:rPr sz="1200" spc="-35" dirty="0">
                <a:solidFill>
                  <a:srgbClr val="124F5B"/>
                </a:solidFill>
                <a:latin typeface="Verdana"/>
                <a:cs typeface="Verdana"/>
              </a:rPr>
              <a:t>app.</a:t>
            </a:r>
            <a:endParaRPr sz="1200" dirty="0">
              <a:latin typeface="Verdana"/>
              <a:cs typeface="Verdana"/>
            </a:endParaRPr>
          </a:p>
        </p:txBody>
      </p:sp>
      <p:sp>
        <p:nvSpPr>
          <p:cNvPr id="17" name="object 7">
            <a:extLst>
              <a:ext uri="{FF2B5EF4-FFF2-40B4-BE49-F238E27FC236}">
                <a16:creationId xmlns:a16="http://schemas.microsoft.com/office/drawing/2014/main" xmlns="" id="{E8D2446A-65F4-206C-D320-9C31BEE34852}"/>
              </a:ext>
            </a:extLst>
          </p:cNvPr>
          <p:cNvSpPr/>
          <p:nvPr/>
        </p:nvSpPr>
        <p:spPr>
          <a:xfrm>
            <a:off x="5095461" y="1912931"/>
            <a:ext cx="3902445" cy="230188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30893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xmlns=""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xmlns=""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xmlns=""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xmlns=""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xmlns=""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xmlns=""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xmlns=""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xmlns=""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xmlns=""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xmlns=""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xmlns=""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xmlns=""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xmlns=""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xmlns=""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xmlns=""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xmlns=""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xmlns=""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xmlns=""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xmlns=""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xmlns=""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xmlns=""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xmlns=""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A87D548D-3F24-30D8-E857-226D66889247}"/>
              </a:ext>
            </a:extLst>
          </p:cNvPr>
          <p:cNvSpPr txBox="1"/>
          <p:nvPr/>
        </p:nvSpPr>
        <p:spPr>
          <a:xfrm>
            <a:off x="1163653" y="258808"/>
            <a:ext cx="3241466"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App Size Analysis</a:t>
            </a:r>
          </a:p>
        </p:txBody>
      </p:sp>
      <p:sp>
        <p:nvSpPr>
          <p:cNvPr id="7" name="object 13">
            <a:extLst>
              <a:ext uri="{FF2B5EF4-FFF2-40B4-BE49-F238E27FC236}">
                <a16:creationId xmlns:a16="http://schemas.microsoft.com/office/drawing/2014/main" xmlns="" id="{58DBBEF9-E953-6AD5-F1B5-1778316D1218}"/>
              </a:ext>
            </a:extLst>
          </p:cNvPr>
          <p:cNvSpPr/>
          <p:nvPr/>
        </p:nvSpPr>
        <p:spPr>
          <a:xfrm>
            <a:off x="554849" y="258809"/>
            <a:ext cx="513258" cy="506273"/>
          </a:xfrm>
          <a:prstGeom prst="rect">
            <a:avLst/>
          </a:prstGeom>
          <a:blipFill>
            <a:blip r:embed="rId2" cstate="print"/>
            <a:stretch>
              <a:fillRect/>
            </a:stretch>
          </a:blipFill>
          <a:ln>
            <a:noFill/>
          </a:ln>
        </p:spPr>
        <p:txBody>
          <a:bodyPr wrap="square" lIns="0" tIns="0" rIns="0" bIns="0" rtlCol="0"/>
          <a:lstStyle/>
          <a:p>
            <a:endParaRPr/>
          </a:p>
        </p:txBody>
      </p:sp>
      <mc:AlternateContent xmlns:mc="http://schemas.openxmlformats.org/markup-compatibility/2006">
        <mc:Choice xmlns:aink="http://schemas.microsoft.com/office/drawing/2016/ink" xmlns:p14="http://schemas.microsoft.com/office/powerpoint/2010/main" xmlns="" Requires="p14 aink">
          <p:contentPart p14:bwMode="auto" r:id="rId3">
            <p14:nvContentPartPr>
              <p14:cNvPr id="10" name="Ink 9">
                <a:extLst>
                  <a:ext uri="{FF2B5EF4-FFF2-40B4-BE49-F238E27FC236}">
                    <a16:creationId xmlns:a16="http://schemas.microsoft.com/office/drawing/2014/main" id="{F9CA18B0-05F5-5A4F-2397-0AB985FB41A1}"/>
                  </a:ext>
                </a:extLst>
              </p14:cNvPr>
              <p14:cNvContentPartPr/>
              <p14:nvPr/>
            </p14:nvContentPartPr>
            <p14:xfrm>
              <a:off x="2261596" y="1154804"/>
              <a:ext cx="360" cy="360"/>
            </p14:xfrm>
          </p:contentPart>
        </mc:Choice>
        <mc:Fallback>
          <p:pic>
            <p:nvPicPr>
              <p:cNvPr id="10" name="Ink 9">
                <a:extLst>
                  <a:ext uri="{FF2B5EF4-FFF2-40B4-BE49-F238E27FC236}">
                    <a16:creationId xmlns:a16="http://schemas.microsoft.com/office/drawing/2014/main" xmlns="" id="{F9CA18B0-05F5-5A4F-2397-0AB985FB41A1}"/>
                  </a:ext>
                </a:extLst>
              </p:cNvPr>
              <p:cNvPicPr/>
              <p:nvPr/>
            </p:nvPicPr>
            <p:blipFill>
              <a:blip r:embed="rId4"/>
              <a:stretch>
                <a:fillRect/>
              </a:stretch>
            </p:blipFill>
            <p:spPr>
              <a:xfrm>
                <a:off x="2252956" y="1146164"/>
                <a:ext cx="18000" cy="18000"/>
              </a:xfrm>
              <a:prstGeom prst="rect">
                <a:avLst/>
              </a:prstGeom>
            </p:spPr>
          </p:pic>
        </mc:Fallback>
      </mc:AlternateContent>
      <mc:AlternateContent xmlns:mc="http://schemas.openxmlformats.org/markup-compatibility/2006">
        <mc:Choice xmlns:aink="http://schemas.microsoft.com/office/drawing/2016/ink" xmlns:p14="http://schemas.microsoft.com/office/powerpoint/2010/main" xmlns="" Requires="p14 aink">
          <p:contentPart p14:bwMode="auto" r:id="rId5">
            <p14:nvContentPartPr>
              <p14:cNvPr id="11" name="Ink 10">
                <a:extLst>
                  <a:ext uri="{FF2B5EF4-FFF2-40B4-BE49-F238E27FC236}">
                    <a16:creationId xmlns:a16="http://schemas.microsoft.com/office/drawing/2014/main" id="{5CBBE1E1-4A88-A368-3DCC-B65149F818A2}"/>
                  </a:ext>
                </a:extLst>
              </p14:cNvPr>
              <p14:cNvContentPartPr/>
              <p14:nvPr/>
            </p14:nvContentPartPr>
            <p14:xfrm>
              <a:off x="2436916" y="2300324"/>
              <a:ext cx="8280" cy="360"/>
            </p14:xfrm>
          </p:contentPart>
        </mc:Choice>
        <mc:Fallback>
          <p:pic>
            <p:nvPicPr>
              <p:cNvPr id="11" name="Ink 10">
                <a:extLst>
                  <a:ext uri="{FF2B5EF4-FFF2-40B4-BE49-F238E27FC236}">
                    <a16:creationId xmlns:a16="http://schemas.microsoft.com/office/drawing/2014/main" xmlns="" id="{5CBBE1E1-4A88-A368-3DCC-B65149F818A2}"/>
                  </a:ext>
                </a:extLst>
              </p:cNvPr>
              <p:cNvPicPr/>
              <p:nvPr/>
            </p:nvPicPr>
            <p:blipFill>
              <a:blip r:embed="rId6"/>
              <a:stretch>
                <a:fillRect/>
              </a:stretch>
            </p:blipFill>
            <p:spPr>
              <a:xfrm>
                <a:off x="2427916" y="2291324"/>
                <a:ext cx="25920" cy="18000"/>
              </a:xfrm>
              <a:prstGeom prst="rect">
                <a:avLst/>
              </a:prstGeom>
            </p:spPr>
          </p:pic>
        </mc:Fallback>
      </mc:AlternateContent>
      <p:sp>
        <p:nvSpPr>
          <p:cNvPr id="13" name="TextBox 12">
            <a:extLst>
              <a:ext uri="{FF2B5EF4-FFF2-40B4-BE49-F238E27FC236}">
                <a16:creationId xmlns:a16="http://schemas.microsoft.com/office/drawing/2014/main" xmlns="" id="{2BC2A854-BE6C-9332-842B-CD7A21DB741F}"/>
              </a:ext>
            </a:extLst>
          </p:cNvPr>
          <p:cNvSpPr txBox="1"/>
          <p:nvPr/>
        </p:nvSpPr>
        <p:spPr>
          <a:xfrm>
            <a:off x="0" y="939599"/>
            <a:ext cx="4405119" cy="1384995"/>
          </a:xfrm>
          <a:prstGeom prst="rect">
            <a:avLst/>
          </a:prstGeom>
          <a:noFill/>
        </p:spPr>
        <p:txBody>
          <a:bodyPr wrap="square">
            <a:spAutoFit/>
          </a:bodyPr>
          <a:lstStyle/>
          <a:p>
            <a:pPr marL="469265" marR="11430" indent="-457200" algn="just">
              <a:lnSpc>
                <a:spcPct val="100000"/>
              </a:lnSpc>
              <a:spcBef>
                <a:spcPts val="100"/>
              </a:spcBef>
              <a:buFont typeface="AoyagiKouzanFontT"/>
              <a:buChar char="❏"/>
              <a:tabLst>
                <a:tab pos="469900" algn="l"/>
              </a:tabLst>
            </a:pPr>
            <a:r>
              <a:rPr lang="en-US" sz="1200" spc="5" dirty="0">
                <a:solidFill>
                  <a:srgbClr val="124F5B"/>
                </a:solidFill>
                <a:latin typeface="+mn-lt"/>
                <a:cs typeface="Verdana"/>
              </a:rPr>
              <a:t>The </a:t>
            </a:r>
            <a:r>
              <a:rPr lang="en-US" sz="1200" spc="30" dirty="0">
                <a:solidFill>
                  <a:srgbClr val="124F5B"/>
                </a:solidFill>
                <a:latin typeface="+mn-lt"/>
                <a:cs typeface="Verdana"/>
              </a:rPr>
              <a:t>apps </a:t>
            </a:r>
            <a:r>
              <a:rPr lang="en-US" sz="1200" spc="-30" dirty="0">
                <a:solidFill>
                  <a:srgbClr val="124F5B"/>
                </a:solidFill>
                <a:latin typeface="+mn-lt"/>
                <a:cs typeface="Verdana"/>
              </a:rPr>
              <a:t>are </a:t>
            </a:r>
            <a:r>
              <a:rPr lang="en-US" sz="1200" spc="15" dirty="0">
                <a:solidFill>
                  <a:srgbClr val="124F5B"/>
                </a:solidFill>
                <a:latin typeface="+mn-lt"/>
                <a:cs typeface="Verdana"/>
              </a:rPr>
              <a:t>categorized  </a:t>
            </a:r>
            <a:r>
              <a:rPr lang="en-US" sz="1200" spc="25" dirty="0">
                <a:solidFill>
                  <a:srgbClr val="124F5B"/>
                </a:solidFill>
                <a:latin typeface="+mn-lt"/>
                <a:cs typeface="Verdana"/>
              </a:rPr>
              <a:t>based </a:t>
            </a:r>
            <a:r>
              <a:rPr lang="en-US" sz="1200" spc="55" dirty="0">
                <a:solidFill>
                  <a:srgbClr val="124F5B"/>
                </a:solidFill>
                <a:latin typeface="+mn-lt"/>
                <a:cs typeface="Verdana"/>
              </a:rPr>
              <a:t>on </a:t>
            </a:r>
            <a:r>
              <a:rPr lang="en-US" sz="1200" spc="-20" dirty="0">
                <a:solidFill>
                  <a:srgbClr val="124F5B"/>
                </a:solidFill>
                <a:latin typeface="+mn-lt"/>
                <a:cs typeface="Verdana"/>
              </a:rPr>
              <a:t>its </a:t>
            </a:r>
            <a:r>
              <a:rPr lang="en-US" sz="1200" spc="-25" dirty="0">
                <a:solidFill>
                  <a:srgbClr val="124F5B"/>
                </a:solidFill>
                <a:latin typeface="+mn-lt"/>
                <a:cs typeface="Verdana"/>
              </a:rPr>
              <a:t>size</a:t>
            </a:r>
            <a:r>
              <a:rPr lang="en-US" sz="1200" spc="-75" dirty="0">
                <a:solidFill>
                  <a:srgbClr val="124F5B"/>
                </a:solidFill>
                <a:latin typeface="+mn-lt"/>
                <a:cs typeface="Verdana"/>
              </a:rPr>
              <a:t> </a:t>
            </a:r>
            <a:r>
              <a:rPr lang="en-US" sz="1200" spc="40" dirty="0">
                <a:solidFill>
                  <a:srgbClr val="124F5B"/>
                </a:solidFill>
                <a:latin typeface="+mn-lt"/>
                <a:cs typeface="Verdana"/>
              </a:rPr>
              <a:t>between</a:t>
            </a:r>
            <a:endParaRPr lang="en-US" sz="1200" dirty="0">
              <a:latin typeface="+mn-lt"/>
              <a:cs typeface="Verdana"/>
            </a:endParaRPr>
          </a:p>
          <a:p>
            <a:pPr marL="469265" marR="5080" algn="just">
              <a:lnSpc>
                <a:spcPct val="100000"/>
              </a:lnSpc>
            </a:pPr>
            <a:r>
              <a:rPr lang="en-US" sz="1200" spc="-195" dirty="0">
                <a:solidFill>
                  <a:srgbClr val="124F5B"/>
                </a:solidFill>
                <a:latin typeface="+mn-lt"/>
                <a:cs typeface="Verdana"/>
              </a:rPr>
              <a:t>~0    </a:t>
            </a:r>
            <a:r>
              <a:rPr lang="en-US" sz="1200" spc="10" dirty="0">
                <a:solidFill>
                  <a:srgbClr val="124F5B"/>
                </a:solidFill>
                <a:latin typeface="+mn-lt"/>
                <a:cs typeface="Verdana"/>
              </a:rPr>
              <a:t>to</a:t>
            </a:r>
            <a:r>
              <a:rPr lang="en-US" sz="1200" dirty="0">
                <a:solidFill>
                  <a:srgbClr val="124F5B"/>
                </a:solidFill>
                <a:latin typeface="+mn-lt"/>
                <a:cs typeface="Verdana"/>
              </a:rPr>
              <a:t> 100 MB in the  intervals of 10  MB each.</a:t>
            </a:r>
            <a:endParaRPr lang="en-US" sz="1200" dirty="0">
              <a:latin typeface="+mn-lt"/>
              <a:cs typeface="Verdana"/>
            </a:endParaRPr>
          </a:p>
          <a:p>
            <a:pPr marL="469265" marR="6985" indent="-457200" algn="just">
              <a:lnSpc>
                <a:spcPct val="100000"/>
              </a:lnSpc>
              <a:buFont typeface="AoyagiKouzanFontT"/>
              <a:buChar char="❏"/>
              <a:tabLst>
                <a:tab pos="469900" algn="l"/>
              </a:tabLst>
            </a:pPr>
            <a:r>
              <a:rPr lang="en-US" sz="1200" spc="5" dirty="0">
                <a:solidFill>
                  <a:srgbClr val="124F5B"/>
                </a:solidFill>
                <a:latin typeface="+mn-lt"/>
                <a:cs typeface="Verdana"/>
              </a:rPr>
              <a:t>The</a:t>
            </a:r>
            <a:r>
              <a:rPr lang="en-US" sz="1200" spc="-150" dirty="0">
                <a:solidFill>
                  <a:srgbClr val="124F5B"/>
                </a:solidFill>
                <a:latin typeface="+mn-lt"/>
                <a:cs typeface="Verdana"/>
              </a:rPr>
              <a:t> </a:t>
            </a:r>
            <a:r>
              <a:rPr lang="en-US" sz="1200" dirty="0">
                <a:solidFill>
                  <a:srgbClr val="124F5B"/>
                </a:solidFill>
                <a:latin typeface="+mn-lt"/>
                <a:cs typeface="Verdana"/>
              </a:rPr>
              <a:t>total</a:t>
            </a:r>
            <a:r>
              <a:rPr lang="en-US" sz="1200" spc="-150" dirty="0">
                <a:solidFill>
                  <a:srgbClr val="124F5B"/>
                </a:solidFill>
                <a:latin typeface="+mn-lt"/>
                <a:cs typeface="Verdana"/>
              </a:rPr>
              <a:t> </a:t>
            </a:r>
            <a:r>
              <a:rPr lang="en-US" sz="1200" spc="60" dirty="0">
                <a:solidFill>
                  <a:srgbClr val="124F5B"/>
                </a:solidFill>
                <a:latin typeface="+mn-lt"/>
                <a:cs typeface="Verdana"/>
              </a:rPr>
              <a:t>number</a:t>
            </a:r>
            <a:r>
              <a:rPr lang="en-US" sz="1200" spc="-150" dirty="0">
                <a:solidFill>
                  <a:srgbClr val="124F5B"/>
                </a:solidFill>
                <a:latin typeface="+mn-lt"/>
                <a:cs typeface="Verdana"/>
              </a:rPr>
              <a:t> </a:t>
            </a:r>
            <a:r>
              <a:rPr lang="en-US" sz="1200" spc="5" dirty="0">
                <a:solidFill>
                  <a:srgbClr val="124F5B"/>
                </a:solidFill>
                <a:latin typeface="+mn-lt"/>
                <a:cs typeface="Verdana"/>
              </a:rPr>
              <a:t>of</a:t>
            </a:r>
            <a:r>
              <a:rPr lang="en-US" sz="1200" spc="-150" dirty="0">
                <a:solidFill>
                  <a:srgbClr val="124F5B"/>
                </a:solidFill>
                <a:latin typeface="+mn-lt"/>
                <a:cs typeface="Verdana"/>
              </a:rPr>
              <a:t> </a:t>
            </a:r>
            <a:r>
              <a:rPr lang="en-US" sz="1200" spc="30" dirty="0">
                <a:solidFill>
                  <a:srgbClr val="124F5B"/>
                </a:solidFill>
                <a:latin typeface="+mn-lt"/>
                <a:cs typeface="Verdana"/>
              </a:rPr>
              <a:t>apps</a:t>
            </a:r>
            <a:r>
              <a:rPr lang="en-US" sz="1200" spc="-150" dirty="0">
                <a:solidFill>
                  <a:srgbClr val="124F5B"/>
                </a:solidFill>
                <a:latin typeface="+mn-lt"/>
                <a:cs typeface="Verdana"/>
              </a:rPr>
              <a:t> </a:t>
            </a:r>
            <a:r>
              <a:rPr lang="en-US" sz="1200" spc="30" dirty="0">
                <a:solidFill>
                  <a:srgbClr val="124F5B"/>
                </a:solidFill>
                <a:latin typeface="+mn-lt"/>
                <a:cs typeface="Verdana"/>
              </a:rPr>
              <a:t>in  </a:t>
            </a:r>
            <a:r>
              <a:rPr lang="en-US" sz="1200" spc="25" dirty="0">
                <a:solidFill>
                  <a:srgbClr val="124F5B"/>
                </a:solidFill>
                <a:latin typeface="+mn-lt"/>
                <a:cs typeface="Verdana"/>
              </a:rPr>
              <a:t>each </a:t>
            </a:r>
            <a:r>
              <a:rPr lang="en-US" sz="1200" spc="-25" dirty="0">
                <a:solidFill>
                  <a:srgbClr val="124F5B"/>
                </a:solidFill>
                <a:latin typeface="+mn-lt"/>
                <a:cs typeface="Verdana"/>
              </a:rPr>
              <a:t>size </a:t>
            </a:r>
            <a:r>
              <a:rPr lang="en-US" sz="1200" spc="10" dirty="0">
                <a:solidFill>
                  <a:srgbClr val="124F5B"/>
                </a:solidFill>
                <a:latin typeface="+mn-lt"/>
                <a:cs typeface="Verdana"/>
              </a:rPr>
              <a:t>category  </a:t>
            </a:r>
            <a:r>
              <a:rPr lang="en-US" sz="1200" spc="15" dirty="0">
                <a:solidFill>
                  <a:srgbClr val="124F5B"/>
                </a:solidFill>
                <a:latin typeface="+mn-lt"/>
                <a:cs typeface="Verdana"/>
              </a:rPr>
              <a:t>indicates </a:t>
            </a:r>
            <a:r>
              <a:rPr lang="en-US" sz="1200" spc="35" dirty="0">
                <a:solidFill>
                  <a:srgbClr val="124F5B"/>
                </a:solidFill>
                <a:latin typeface="+mn-lt"/>
                <a:cs typeface="Verdana"/>
              </a:rPr>
              <a:t>the  </a:t>
            </a:r>
            <a:r>
              <a:rPr lang="en-US" sz="1200" spc="-365" dirty="0">
                <a:solidFill>
                  <a:srgbClr val="124F5B"/>
                </a:solidFill>
                <a:latin typeface="+mn-lt"/>
                <a:cs typeface="Verdana"/>
              </a:rPr>
              <a:t>                                </a:t>
            </a:r>
            <a:r>
              <a:rPr lang="en-US" sz="1200" b="1" dirty="0">
                <a:solidFill>
                  <a:srgbClr val="124F5B"/>
                </a:solidFill>
                <a:latin typeface="+mn-lt"/>
                <a:cs typeface="Verdana"/>
              </a:rPr>
              <a:t>competition</a:t>
            </a:r>
            <a:r>
              <a:rPr lang="en-US" sz="1200" spc="-65" dirty="0">
                <a:solidFill>
                  <a:srgbClr val="124F5B"/>
                </a:solidFill>
                <a:latin typeface="+mn-lt"/>
                <a:cs typeface="Verdana"/>
              </a:rPr>
              <a:t>.</a:t>
            </a:r>
            <a:endParaRPr lang="en-US" sz="1200" dirty="0">
              <a:latin typeface="+mn-lt"/>
              <a:cs typeface="Verdana"/>
            </a:endParaRPr>
          </a:p>
          <a:p>
            <a:pPr marL="469265" marR="47625" indent="-457200" algn="just">
              <a:lnSpc>
                <a:spcPct val="100000"/>
              </a:lnSpc>
              <a:buFont typeface="AoyagiKouzanFontT"/>
              <a:buChar char="❏"/>
              <a:tabLst>
                <a:tab pos="469900" algn="l"/>
              </a:tabLst>
            </a:pPr>
            <a:r>
              <a:rPr lang="en-US" sz="1200" spc="-10" dirty="0">
                <a:solidFill>
                  <a:srgbClr val="124F5B"/>
                </a:solidFill>
                <a:latin typeface="+mn-lt"/>
                <a:cs typeface="Verdana"/>
              </a:rPr>
              <a:t>Average </a:t>
            </a:r>
            <a:r>
              <a:rPr lang="en-US" sz="1200" spc="60" dirty="0">
                <a:solidFill>
                  <a:srgbClr val="124F5B"/>
                </a:solidFill>
                <a:latin typeface="+mn-lt"/>
                <a:cs typeface="Verdana"/>
              </a:rPr>
              <a:t>number </a:t>
            </a:r>
            <a:r>
              <a:rPr lang="en-US" sz="1200" spc="5" dirty="0">
                <a:solidFill>
                  <a:srgbClr val="124F5B"/>
                </a:solidFill>
                <a:latin typeface="+mn-lt"/>
                <a:cs typeface="Verdana"/>
              </a:rPr>
              <a:t>of </a:t>
            </a:r>
            <a:r>
              <a:rPr lang="en-US" sz="1200" b="1" spc="-85" dirty="0">
                <a:solidFill>
                  <a:srgbClr val="124F5B"/>
                </a:solidFill>
                <a:latin typeface="+mn-lt"/>
                <a:cs typeface="Verdana"/>
              </a:rPr>
              <a:t>user  </a:t>
            </a:r>
            <a:r>
              <a:rPr lang="en-US" sz="1200" b="1" spc="-100" dirty="0">
                <a:solidFill>
                  <a:srgbClr val="124F5B"/>
                </a:solidFill>
                <a:latin typeface="+mn-lt"/>
                <a:cs typeface="Verdana"/>
              </a:rPr>
              <a:t>reviews  </a:t>
            </a:r>
            <a:r>
              <a:rPr lang="en-US" sz="1200" spc="50" dirty="0">
                <a:solidFill>
                  <a:srgbClr val="124F5B"/>
                </a:solidFill>
                <a:latin typeface="+mn-lt"/>
                <a:cs typeface="Verdana"/>
              </a:rPr>
              <a:t>and  </a:t>
            </a:r>
            <a:r>
              <a:rPr lang="en-US" sz="1200" b="1" spc="-85" dirty="0">
                <a:solidFill>
                  <a:srgbClr val="124F5B"/>
                </a:solidFill>
                <a:latin typeface="+mn-lt"/>
                <a:cs typeface="Verdana"/>
              </a:rPr>
              <a:t>average</a:t>
            </a:r>
            <a:r>
              <a:rPr lang="en-US" sz="1200" b="1" spc="-140" dirty="0">
                <a:solidFill>
                  <a:srgbClr val="124F5B"/>
                </a:solidFill>
                <a:latin typeface="+mn-lt"/>
                <a:cs typeface="Verdana"/>
              </a:rPr>
              <a:t> </a:t>
            </a:r>
            <a:r>
              <a:rPr lang="en-US" sz="1200" b="1" spc="-45" dirty="0">
                <a:solidFill>
                  <a:srgbClr val="124F5B"/>
                </a:solidFill>
                <a:latin typeface="+mn-lt"/>
                <a:cs typeface="Verdana"/>
              </a:rPr>
              <a:t>app </a:t>
            </a:r>
            <a:r>
              <a:rPr lang="en-IN" sz="1200" b="1" spc="50" dirty="0">
                <a:solidFill>
                  <a:srgbClr val="124F5B"/>
                </a:solidFill>
                <a:latin typeface="+mn-lt"/>
                <a:cs typeface="Verdana"/>
              </a:rPr>
              <a:t>installs</a:t>
            </a:r>
            <a:r>
              <a:rPr lang="en-IN" sz="1200" spc="50" dirty="0">
                <a:solidFill>
                  <a:srgbClr val="124F5B"/>
                </a:solidFill>
                <a:latin typeface="+mn-lt"/>
                <a:cs typeface="Verdana"/>
              </a:rPr>
              <a:t> in each size category indicates the </a:t>
            </a:r>
            <a:r>
              <a:rPr lang="en-IN" sz="1200" b="1" spc="50" dirty="0">
                <a:solidFill>
                  <a:srgbClr val="124F5B"/>
                </a:solidFill>
                <a:latin typeface="+mn-lt"/>
                <a:cs typeface="Verdana"/>
              </a:rPr>
              <a:t>popularity </a:t>
            </a:r>
            <a:r>
              <a:rPr lang="en-IN" sz="1200" spc="50" dirty="0">
                <a:solidFill>
                  <a:srgbClr val="124F5B"/>
                </a:solidFill>
                <a:latin typeface="+mn-lt"/>
                <a:cs typeface="Verdana"/>
              </a:rPr>
              <a:t>of the respective app.</a:t>
            </a:r>
            <a:endParaRPr lang="en-US" sz="1200" dirty="0">
              <a:latin typeface="+mn-lt"/>
              <a:cs typeface="Verdana"/>
            </a:endParaRPr>
          </a:p>
        </p:txBody>
      </p:sp>
      <p:pic>
        <p:nvPicPr>
          <p:cNvPr id="37" name="Picture 36">
            <a:extLst>
              <a:ext uri="{FF2B5EF4-FFF2-40B4-BE49-F238E27FC236}">
                <a16:creationId xmlns:a16="http://schemas.microsoft.com/office/drawing/2014/main" xmlns="" id="{72F79F5B-4129-48C0-445D-DD9C8D81D02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Lst>
          </a:blip>
          <a:stretch>
            <a:fillRect/>
          </a:stretch>
        </p:blipFill>
        <p:spPr>
          <a:xfrm>
            <a:off x="4439039" y="39612"/>
            <a:ext cx="4073012" cy="253213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9" name="Picture 38">
            <a:extLst>
              <a:ext uri="{FF2B5EF4-FFF2-40B4-BE49-F238E27FC236}">
                <a16:creationId xmlns:a16="http://schemas.microsoft.com/office/drawing/2014/main" xmlns="" id="{3DB42451-79B0-4014-E66C-C6A0F262D429}"/>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a:off x="4405119" y="2630025"/>
            <a:ext cx="4662681" cy="2513476"/>
          </a:xfrm>
          <a:prstGeom prst="rect">
            <a:avLst/>
          </a:prstGeom>
          <a:effectLst>
            <a:glow rad="63500">
              <a:schemeClr val="accent1">
                <a:satMod val="175000"/>
                <a:alpha val="40000"/>
              </a:schemeClr>
            </a:glow>
          </a:effectLst>
        </p:spPr>
      </p:pic>
      <p:pic>
        <p:nvPicPr>
          <p:cNvPr id="41" name="Picture 40">
            <a:extLst>
              <a:ext uri="{FF2B5EF4-FFF2-40B4-BE49-F238E27FC236}">
                <a16:creationId xmlns:a16="http://schemas.microsoft.com/office/drawing/2014/main" xmlns="" id="{42B2CA5B-69F7-42AD-6685-79C97407AF41}"/>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26938" y="2538009"/>
            <a:ext cx="4395346" cy="2559452"/>
          </a:xfrm>
          <a:prstGeom prst="rect">
            <a:avLst/>
          </a:prstGeom>
        </p:spPr>
      </p:pic>
      <p:sp>
        <p:nvSpPr>
          <p:cNvPr id="43" name="object 7">
            <a:extLst>
              <a:ext uri="{FF2B5EF4-FFF2-40B4-BE49-F238E27FC236}">
                <a16:creationId xmlns:a16="http://schemas.microsoft.com/office/drawing/2014/main" xmlns="" id="{82298CEF-BB86-01A7-0659-6325D6BD438C}"/>
              </a:ext>
            </a:extLst>
          </p:cNvPr>
          <p:cNvSpPr/>
          <p:nvPr/>
        </p:nvSpPr>
        <p:spPr>
          <a:xfrm>
            <a:off x="70631" y="881325"/>
            <a:ext cx="4334488"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58058127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33952E3-8807-3FB3-4D10-F3121C1A13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837398"/>
            <a:ext cx="9144000" cy="4306102"/>
          </a:xfrm>
          <a:prstGeom prst="rect">
            <a:avLst/>
          </a:prstGeom>
        </p:spPr>
      </p:pic>
      <p:sp>
        <p:nvSpPr>
          <p:cNvPr id="6" name="TextBox 5">
            <a:extLst>
              <a:ext uri="{FF2B5EF4-FFF2-40B4-BE49-F238E27FC236}">
                <a16:creationId xmlns:a16="http://schemas.microsoft.com/office/drawing/2014/main" xmlns="" id="{0D07050F-0E9A-65B1-7565-1FE386735D1D}"/>
              </a:ext>
            </a:extLst>
          </p:cNvPr>
          <p:cNvSpPr txBox="1"/>
          <p:nvPr/>
        </p:nvSpPr>
        <p:spPr>
          <a:xfrm>
            <a:off x="923614" y="173889"/>
            <a:ext cx="644933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 Android version based on each category</a:t>
            </a:r>
          </a:p>
        </p:txBody>
      </p:sp>
      <p:sp>
        <p:nvSpPr>
          <p:cNvPr id="7" name="object 13">
            <a:extLst>
              <a:ext uri="{FF2B5EF4-FFF2-40B4-BE49-F238E27FC236}">
                <a16:creationId xmlns:a16="http://schemas.microsoft.com/office/drawing/2014/main" xmlns="" id="{96BF6E99-AA58-DD92-8A77-DD4FD05B1CB3}"/>
              </a:ext>
            </a:extLst>
          </p:cNvPr>
          <p:cNvSpPr/>
          <p:nvPr/>
        </p:nvSpPr>
        <p:spPr>
          <a:xfrm>
            <a:off x="410356" y="173889"/>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3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xmlns=""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xmlns=""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xmlns=""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xmlns=""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xmlns=""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xmlns=""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xmlns=""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56F469-70B2-2EB3-FEFE-4AEA39D3AB9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868328" y="1042654"/>
            <a:ext cx="6275672" cy="4100846"/>
          </a:xfrm>
          <a:prstGeom prst="rect">
            <a:avLst/>
          </a:prstGeom>
        </p:spPr>
      </p:pic>
      <p:sp>
        <p:nvSpPr>
          <p:cNvPr id="5" name="TextBox 4">
            <a:extLst>
              <a:ext uri="{FF2B5EF4-FFF2-40B4-BE49-F238E27FC236}">
                <a16:creationId xmlns:a16="http://schemas.microsoft.com/office/drawing/2014/main" xmlns="" id="{50DFFC55-06EA-3E8A-4942-3F72CF1AE6F5}"/>
              </a:ext>
            </a:extLst>
          </p:cNvPr>
          <p:cNvSpPr txBox="1"/>
          <p:nvPr/>
        </p:nvSpPr>
        <p:spPr>
          <a:xfrm>
            <a:off x="1008255" y="79997"/>
            <a:ext cx="5719804"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Is </a:t>
            </a:r>
            <a:r>
              <a:rPr lang="en-IN" sz="2400" b="1" dirty="0" err="1">
                <a:solidFill>
                  <a:schemeClr val="tx1"/>
                </a:solidFill>
                <a:effectLst/>
                <a:latin typeface="+mn-lt"/>
              </a:rPr>
              <a:t>sentiment_subjectivity</a:t>
            </a:r>
            <a:r>
              <a:rPr lang="en-IN" sz="2400" b="1" dirty="0">
                <a:solidFill>
                  <a:schemeClr val="tx1"/>
                </a:solidFill>
                <a:effectLst/>
                <a:latin typeface="+mn-lt"/>
              </a:rPr>
              <a:t> proportional to </a:t>
            </a:r>
            <a:r>
              <a:rPr lang="en-IN" sz="2400" b="1" dirty="0" err="1">
                <a:solidFill>
                  <a:schemeClr val="tx1"/>
                </a:solidFill>
                <a:effectLst/>
                <a:latin typeface="+mn-lt"/>
              </a:rPr>
              <a:t>sentiment_polarity</a:t>
            </a:r>
            <a:r>
              <a:rPr lang="en-IN" sz="2400" b="1" dirty="0">
                <a:solidFill>
                  <a:schemeClr val="tx1"/>
                </a:solidFill>
                <a:effectLst/>
                <a:latin typeface="+mn-lt"/>
              </a:rPr>
              <a:t>?</a:t>
            </a:r>
          </a:p>
        </p:txBody>
      </p:sp>
      <p:sp>
        <p:nvSpPr>
          <p:cNvPr id="6" name="object 13">
            <a:extLst>
              <a:ext uri="{FF2B5EF4-FFF2-40B4-BE49-F238E27FC236}">
                <a16:creationId xmlns:a16="http://schemas.microsoft.com/office/drawing/2014/main" xmlns="" id="{D0F50D0F-9D28-152C-7C2D-BEF10BC837F2}"/>
              </a:ext>
            </a:extLst>
          </p:cNvPr>
          <p:cNvSpPr/>
          <p:nvPr/>
        </p:nvSpPr>
        <p:spPr>
          <a:xfrm>
            <a:off x="397549" y="154638"/>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xmlns="" id="{D2B3F091-FF1A-89AC-711E-1CF352193609}"/>
              </a:ext>
            </a:extLst>
          </p:cNvPr>
          <p:cNvSpPr txBox="1"/>
          <p:nvPr/>
        </p:nvSpPr>
        <p:spPr>
          <a:xfrm>
            <a:off x="22164" y="1730028"/>
            <a:ext cx="2868328" cy="2308324"/>
          </a:xfrm>
          <a:prstGeom prst="rect">
            <a:avLst/>
          </a:prstGeom>
          <a:noFill/>
        </p:spPr>
        <p:txBody>
          <a:bodyPr wrap="square">
            <a:spAutoFit/>
          </a:bodyPr>
          <a:lstStyle/>
          <a:p>
            <a:pPr algn="just"/>
            <a:r>
              <a:rPr lang="en-US" sz="1600" i="0" dirty="0">
                <a:solidFill>
                  <a:schemeClr val="accent5">
                    <a:lumMod val="50000"/>
                  </a:schemeClr>
                </a:solidFill>
                <a:effectLst/>
                <a:latin typeface="+mn-lt"/>
              </a:rPr>
              <a:t>From the above scatter plot it can be concluded that sentiment subjectivity is not always proportional to sentiment polarity but in maximum number of case, shows a proportional behavior, when variance is too high or low</a:t>
            </a:r>
            <a:endParaRPr lang="en-IN" sz="1600" dirty="0">
              <a:solidFill>
                <a:schemeClr val="accent5">
                  <a:lumMod val="50000"/>
                </a:schemeClr>
              </a:solidFill>
              <a:latin typeface="+mn-lt"/>
            </a:endParaRPr>
          </a:p>
        </p:txBody>
      </p:sp>
      <p:sp>
        <p:nvSpPr>
          <p:cNvPr id="9" name="object 4">
            <a:extLst>
              <a:ext uri="{FF2B5EF4-FFF2-40B4-BE49-F238E27FC236}">
                <a16:creationId xmlns:a16="http://schemas.microsoft.com/office/drawing/2014/main" xmlns="" id="{01E7902E-30A6-F9FA-832E-A373A69D0BE5}"/>
              </a:ext>
            </a:extLst>
          </p:cNvPr>
          <p:cNvSpPr txBox="1"/>
          <p:nvPr/>
        </p:nvSpPr>
        <p:spPr>
          <a:xfrm>
            <a:off x="1" y="1667536"/>
            <a:ext cx="2868328" cy="2433309"/>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p:txBody>
      </p:sp>
    </p:spTree>
    <p:extLst>
      <p:ext uri="{BB962C8B-B14F-4D97-AF65-F5344CB8AC3E}">
        <p14:creationId xmlns:p14="http://schemas.microsoft.com/office/powerpoint/2010/main" val="2668530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C174DBB-A3B6-37AD-F248-3DEE7B38CECA}"/>
              </a:ext>
            </a:extLst>
          </p:cNvPr>
          <p:cNvSpPr txBox="1"/>
          <p:nvPr/>
        </p:nvSpPr>
        <p:spPr>
          <a:xfrm>
            <a:off x="948545" y="156755"/>
            <a:ext cx="6788199" cy="461665"/>
          </a:xfrm>
          <a:prstGeom prst="rect">
            <a:avLst/>
          </a:prstGeom>
          <a:noFill/>
        </p:spPr>
        <p:txBody>
          <a:bodyPr wrap="square">
            <a:spAutoFit/>
          </a:bodyPr>
          <a:lstStyle/>
          <a:p>
            <a:r>
              <a:rPr lang="en-US" sz="2400" b="1" dirty="0">
                <a:solidFill>
                  <a:schemeClr val="tx1"/>
                </a:solidFill>
                <a:latin typeface="Courier New" panose="02070309020205020404" pitchFamily="49" charset="0"/>
              </a:rPr>
              <a:t>Co-Relation in </a:t>
            </a:r>
            <a:r>
              <a:rPr lang="en-US" sz="2400" b="1" dirty="0">
                <a:solidFill>
                  <a:schemeClr val="tx1"/>
                </a:solidFill>
                <a:effectLst/>
                <a:latin typeface="Courier New" panose="02070309020205020404" pitchFamily="49" charset="0"/>
              </a:rPr>
              <a:t>merged data frame</a:t>
            </a:r>
          </a:p>
        </p:txBody>
      </p:sp>
      <p:pic>
        <p:nvPicPr>
          <p:cNvPr id="7" name="Picture 6">
            <a:extLst>
              <a:ext uri="{FF2B5EF4-FFF2-40B4-BE49-F238E27FC236}">
                <a16:creationId xmlns:a16="http://schemas.microsoft.com/office/drawing/2014/main" xmlns="" id="{A497A94D-E7E4-7463-3F8D-D5C782C9EFF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2360668" y="705047"/>
            <a:ext cx="6755864" cy="4438453"/>
          </a:xfrm>
          <a:prstGeom prst="rect">
            <a:avLst/>
          </a:prstGeom>
        </p:spPr>
      </p:pic>
      <p:sp>
        <p:nvSpPr>
          <p:cNvPr id="8" name="object 4">
            <a:extLst>
              <a:ext uri="{FF2B5EF4-FFF2-40B4-BE49-F238E27FC236}">
                <a16:creationId xmlns:a16="http://schemas.microsoft.com/office/drawing/2014/main" xmlns="" id="{A7D33970-2B73-6BC4-4CF7-D3A99ECB691A}"/>
              </a:ext>
            </a:extLst>
          </p:cNvPr>
          <p:cNvSpPr txBox="1"/>
          <p:nvPr/>
        </p:nvSpPr>
        <p:spPr>
          <a:xfrm>
            <a:off x="59803" y="1704975"/>
            <a:ext cx="2268530" cy="2217274"/>
          </a:xfrm>
          <a:prstGeom prst="rect">
            <a:avLst/>
          </a:prstGeom>
          <a:ln w="12700">
            <a:solidFill>
              <a:srgbClr val="CC0000"/>
            </a:solidFill>
          </a:ln>
        </p:spPr>
        <p:txBody>
          <a:bodyPr vert="horz" wrap="square" lIns="0" tIns="1270" rIns="0" bIns="0" rtlCol="0">
            <a:spAutoFit/>
          </a:bodyPr>
          <a:lstStyle/>
          <a:p>
            <a:pPr marL="91440" marR="83820" algn="just">
              <a:lnSpc>
                <a:spcPct val="100000"/>
              </a:lnSpc>
            </a:pPr>
            <a:r>
              <a:rPr sz="1600" spc="-5" dirty="0">
                <a:solidFill>
                  <a:srgbClr val="124F5C"/>
                </a:solidFill>
                <a:latin typeface="+mn-lt"/>
                <a:cs typeface="Arial MT"/>
              </a:rPr>
              <a:t>In this correlation </a:t>
            </a:r>
            <a:r>
              <a:rPr sz="1600" dirty="0">
                <a:solidFill>
                  <a:srgbClr val="124F5C"/>
                </a:solidFill>
                <a:latin typeface="+mn-lt"/>
                <a:cs typeface="Arial MT"/>
              </a:rPr>
              <a:t>matrix, </a:t>
            </a:r>
            <a:r>
              <a:rPr sz="1600" spc="-5" dirty="0">
                <a:solidFill>
                  <a:srgbClr val="124F5C"/>
                </a:solidFill>
                <a:latin typeface="+mn-lt"/>
                <a:cs typeface="Arial MT"/>
              </a:rPr>
              <a:t>There </a:t>
            </a:r>
            <a:r>
              <a:rPr sz="1600" dirty="0">
                <a:solidFill>
                  <a:srgbClr val="124F5C"/>
                </a:solidFill>
                <a:latin typeface="+mn-lt"/>
                <a:cs typeface="Arial MT"/>
              </a:rPr>
              <a:t>is </a:t>
            </a:r>
            <a:r>
              <a:rPr sz="1600" spc="-5" dirty="0">
                <a:solidFill>
                  <a:srgbClr val="124F5C"/>
                </a:solidFill>
                <a:latin typeface="+mn-lt"/>
                <a:cs typeface="Arial MT"/>
              </a:rPr>
              <a:t>not </a:t>
            </a:r>
            <a:r>
              <a:rPr sz="1600" spc="-430"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significant</a:t>
            </a:r>
            <a:r>
              <a:rPr sz="1600" dirty="0">
                <a:solidFill>
                  <a:srgbClr val="124F5C"/>
                </a:solidFill>
                <a:latin typeface="+mn-lt"/>
                <a:cs typeface="Arial MT"/>
              </a:rPr>
              <a:t> </a:t>
            </a:r>
            <a:r>
              <a:rPr sz="1600" spc="-5" dirty="0">
                <a:solidFill>
                  <a:srgbClr val="124F5C"/>
                </a:solidFill>
                <a:latin typeface="+mn-lt"/>
                <a:cs typeface="Arial MT"/>
              </a:rPr>
              <a:t>relationship</a:t>
            </a:r>
            <a:r>
              <a:rPr sz="1600" dirty="0">
                <a:solidFill>
                  <a:srgbClr val="124F5C"/>
                </a:solidFill>
                <a:latin typeface="+mn-lt"/>
                <a:cs typeface="Arial MT"/>
              </a:rPr>
              <a:t> </a:t>
            </a:r>
            <a:r>
              <a:rPr sz="1600" spc="-5" dirty="0">
                <a:solidFill>
                  <a:srgbClr val="124F5C"/>
                </a:solidFill>
                <a:latin typeface="+mn-lt"/>
                <a:cs typeface="Arial MT"/>
              </a:rPr>
              <a:t>between </a:t>
            </a:r>
            <a:r>
              <a:rPr sz="1600" spc="-430" dirty="0">
                <a:solidFill>
                  <a:srgbClr val="124F5C"/>
                </a:solidFill>
                <a:latin typeface="+mn-lt"/>
                <a:cs typeface="Arial MT"/>
              </a:rPr>
              <a:t> </a:t>
            </a:r>
            <a:r>
              <a:rPr sz="1600" spc="-5" dirty="0">
                <a:solidFill>
                  <a:srgbClr val="124F5C"/>
                </a:solidFill>
                <a:latin typeface="+mn-lt"/>
                <a:cs typeface="Arial MT"/>
              </a:rPr>
              <a:t>Rating,</a:t>
            </a:r>
            <a:r>
              <a:rPr sz="1600" dirty="0">
                <a:solidFill>
                  <a:srgbClr val="124F5C"/>
                </a:solidFill>
                <a:latin typeface="+mn-lt"/>
                <a:cs typeface="Arial MT"/>
              </a:rPr>
              <a:t> </a:t>
            </a:r>
            <a:r>
              <a:rPr sz="1600" spc="-10" dirty="0">
                <a:solidFill>
                  <a:srgbClr val="124F5C"/>
                </a:solidFill>
                <a:latin typeface="+mn-lt"/>
                <a:cs typeface="Arial MT"/>
              </a:rPr>
              <a:t>Reviews,</a:t>
            </a:r>
            <a:r>
              <a:rPr sz="1600" spc="-5" dirty="0">
                <a:solidFill>
                  <a:srgbClr val="124F5C"/>
                </a:solidFill>
                <a:latin typeface="+mn-lt"/>
                <a:cs typeface="Arial MT"/>
              </a:rPr>
              <a:t> Size</a:t>
            </a:r>
            <a:r>
              <a:rPr sz="1600" dirty="0">
                <a:solidFill>
                  <a:srgbClr val="124F5C"/>
                </a:solidFill>
                <a:latin typeface="+mn-lt"/>
                <a:cs typeface="Arial MT"/>
              </a:rPr>
              <a:t> </a:t>
            </a:r>
            <a:r>
              <a:rPr sz="1600" spc="-5" dirty="0">
                <a:solidFill>
                  <a:srgbClr val="124F5C"/>
                </a:solidFill>
                <a:latin typeface="+mn-lt"/>
                <a:cs typeface="Arial MT"/>
              </a:rPr>
              <a:t>and</a:t>
            </a:r>
            <a:r>
              <a:rPr sz="1600" dirty="0">
                <a:solidFill>
                  <a:srgbClr val="124F5C"/>
                </a:solidFill>
                <a:latin typeface="+mn-lt"/>
                <a:cs typeface="Arial MT"/>
              </a:rPr>
              <a:t> </a:t>
            </a:r>
            <a:r>
              <a:rPr sz="1600" spc="-5" dirty="0">
                <a:solidFill>
                  <a:srgbClr val="124F5C"/>
                </a:solidFill>
                <a:latin typeface="+mn-lt"/>
                <a:cs typeface="Arial MT"/>
              </a:rPr>
              <a:t>Installs </a:t>
            </a:r>
            <a:r>
              <a:rPr sz="1600" dirty="0">
                <a:solidFill>
                  <a:srgbClr val="124F5C"/>
                </a:solidFill>
                <a:latin typeface="+mn-lt"/>
                <a:cs typeface="Arial MT"/>
              </a:rPr>
              <a:t> </a:t>
            </a:r>
            <a:r>
              <a:rPr sz="1600" spc="-5" dirty="0">
                <a:solidFill>
                  <a:srgbClr val="124F5C"/>
                </a:solidFill>
                <a:latin typeface="+mn-lt"/>
                <a:cs typeface="Arial MT"/>
              </a:rPr>
              <a:t>with respect to the Sentiment </a:t>
            </a:r>
            <a:r>
              <a:rPr sz="1600" dirty="0">
                <a:solidFill>
                  <a:srgbClr val="124F5C"/>
                </a:solidFill>
                <a:latin typeface="+mn-lt"/>
                <a:cs typeface="Arial MT"/>
              </a:rPr>
              <a:t>polarity </a:t>
            </a:r>
            <a:r>
              <a:rPr sz="1600" spc="-430" dirty="0">
                <a:solidFill>
                  <a:srgbClr val="124F5C"/>
                </a:solidFill>
                <a:latin typeface="+mn-lt"/>
                <a:cs typeface="Arial MT"/>
              </a:rPr>
              <a:t> </a:t>
            </a:r>
            <a:r>
              <a:rPr sz="1600" spc="-5" dirty="0">
                <a:solidFill>
                  <a:srgbClr val="124F5C"/>
                </a:solidFill>
                <a:latin typeface="+mn-lt"/>
                <a:cs typeface="Arial MT"/>
              </a:rPr>
              <a:t>and Sentiment</a:t>
            </a:r>
            <a:r>
              <a:rPr sz="1600" spc="20" dirty="0">
                <a:solidFill>
                  <a:srgbClr val="124F5C"/>
                </a:solidFill>
                <a:latin typeface="+mn-lt"/>
                <a:cs typeface="Arial MT"/>
              </a:rPr>
              <a:t> </a:t>
            </a:r>
            <a:r>
              <a:rPr sz="1600" spc="-5" dirty="0">
                <a:solidFill>
                  <a:srgbClr val="124F5C"/>
                </a:solidFill>
                <a:latin typeface="+mn-lt"/>
                <a:cs typeface="Arial MT"/>
              </a:rPr>
              <a:t>subjectivity.</a:t>
            </a:r>
            <a:endParaRPr sz="1600" dirty="0">
              <a:latin typeface="+mn-lt"/>
              <a:cs typeface="Arial MT"/>
            </a:endParaRPr>
          </a:p>
        </p:txBody>
      </p:sp>
      <p:sp>
        <p:nvSpPr>
          <p:cNvPr id="9" name="object 13">
            <a:extLst>
              <a:ext uri="{FF2B5EF4-FFF2-40B4-BE49-F238E27FC236}">
                <a16:creationId xmlns:a16="http://schemas.microsoft.com/office/drawing/2014/main" xmlns="" id="{24CD2631-AD4A-E5D9-A3F1-D4A544CCCD5B}"/>
              </a:ext>
            </a:extLst>
          </p:cNvPr>
          <p:cNvSpPr/>
          <p:nvPr/>
        </p:nvSpPr>
        <p:spPr>
          <a:xfrm>
            <a:off x="261634" y="156755"/>
            <a:ext cx="513258" cy="506273"/>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31168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6069D48-9D20-86B1-D46B-525F6815222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55869" y="1440953"/>
            <a:ext cx="3753853" cy="2854751"/>
          </a:xfrm>
          <a:prstGeom prst="rect">
            <a:avLst/>
          </a:prstGeom>
        </p:spPr>
      </p:pic>
      <p:sp>
        <p:nvSpPr>
          <p:cNvPr id="8" name="object 13">
            <a:extLst>
              <a:ext uri="{FF2B5EF4-FFF2-40B4-BE49-F238E27FC236}">
                <a16:creationId xmlns:a16="http://schemas.microsoft.com/office/drawing/2014/main" xmlns="" id="{635D42CA-2527-2913-28A4-21DD299AEF17}"/>
              </a:ext>
            </a:extLst>
          </p:cNvPr>
          <p:cNvSpPr/>
          <p:nvPr/>
        </p:nvSpPr>
        <p:spPr>
          <a:xfrm>
            <a:off x="44865" y="86484"/>
            <a:ext cx="513258" cy="506273"/>
          </a:xfrm>
          <a:prstGeom prst="rect">
            <a:avLst/>
          </a:prstGeom>
          <a:blipFill>
            <a:blip r:embed="rId4" cstate="print"/>
            <a:stretch>
              <a:fillRect/>
            </a:stretch>
          </a:blipFill>
        </p:spPr>
        <p:txBody>
          <a:bodyPr wrap="square" lIns="0" tIns="0" rIns="0" bIns="0" rtlCol="0"/>
          <a:lstStyle/>
          <a:p>
            <a:endParaRPr/>
          </a:p>
        </p:txBody>
      </p:sp>
      <p:pic>
        <p:nvPicPr>
          <p:cNvPr id="10" name="Picture 9">
            <a:extLst>
              <a:ext uri="{FF2B5EF4-FFF2-40B4-BE49-F238E27FC236}">
                <a16:creationId xmlns:a16="http://schemas.microsoft.com/office/drawing/2014/main" xmlns="" id="{92B108CA-ED98-D359-7FBA-7276AC34E9B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Lst>
          </a:blip>
          <a:stretch>
            <a:fillRect/>
          </a:stretch>
        </p:blipFill>
        <p:spPr>
          <a:xfrm>
            <a:off x="4048504" y="549727"/>
            <a:ext cx="5050631" cy="2318602"/>
          </a:xfrm>
          <a:prstGeom prst="rect">
            <a:avLst/>
          </a:prstGeom>
        </p:spPr>
      </p:pic>
      <p:pic>
        <p:nvPicPr>
          <p:cNvPr id="12" name="Picture 11">
            <a:extLst>
              <a:ext uri="{FF2B5EF4-FFF2-40B4-BE49-F238E27FC236}">
                <a16:creationId xmlns:a16="http://schemas.microsoft.com/office/drawing/2014/main" xmlns="" id="{4F9EBB21-9E6F-D568-0EF9-90ACCF4CD31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7200"/>
                    </a14:imgEffect>
                  </a14:imgLayer>
                </a14:imgProps>
              </a:ext>
            </a:extLst>
          </a:blip>
          <a:stretch>
            <a:fillRect/>
          </a:stretch>
        </p:blipFill>
        <p:spPr>
          <a:xfrm>
            <a:off x="3955983" y="2868329"/>
            <a:ext cx="5157663" cy="2275172"/>
          </a:xfrm>
          <a:prstGeom prst="rect">
            <a:avLst/>
          </a:prstGeom>
        </p:spPr>
      </p:pic>
      <p:sp>
        <p:nvSpPr>
          <p:cNvPr id="13" name="TextBox 12">
            <a:extLst>
              <a:ext uri="{FF2B5EF4-FFF2-40B4-BE49-F238E27FC236}">
                <a16:creationId xmlns:a16="http://schemas.microsoft.com/office/drawing/2014/main" xmlns="" id="{F2197E8A-2A9C-BA52-55DD-E4A4A6AEBDD1}"/>
              </a:ext>
            </a:extLst>
          </p:cNvPr>
          <p:cNvSpPr txBox="1"/>
          <p:nvPr/>
        </p:nvSpPr>
        <p:spPr>
          <a:xfrm>
            <a:off x="525002" y="86484"/>
            <a:ext cx="8618998"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Distribution of Apps updated over the Year and Month</a:t>
            </a:r>
          </a:p>
        </p:txBody>
      </p:sp>
    </p:spTree>
    <p:extLst>
      <p:ext uri="{BB962C8B-B14F-4D97-AF65-F5344CB8AC3E}">
        <p14:creationId xmlns:p14="http://schemas.microsoft.com/office/powerpoint/2010/main" val="1632929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2233930"/>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265" marR="10795" indent="-457200" algn="just">
              <a:lnSpc>
                <a:spcPct val="114999"/>
              </a:lnSpc>
              <a:buFont typeface="AoyagiKouzanFontT"/>
              <a:buChar char="❏"/>
              <a:tabLst>
                <a:tab pos="469900" algn="l"/>
              </a:tabLst>
            </a:pPr>
            <a:r>
              <a:rPr sz="1800" spc="30" dirty="0">
                <a:solidFill>
                  <a:srgbClr val="124F5B"/>
                </a:solidFill>
                <a:latin typeface="Verdana"/>
                <a:cs typeface="Verdana"/>
              </a:rPr>
              <a:t>Examining </a:t>
            </a:r>
            <a:r>
              <a:rPr sz="1800" spc="35" dirty="0">
                <a:solidFill>
                  <a:srgbClr val="124F5B"/>
                </a:solidFill>
                <a:latin typeface="Verdana"/>
                <a:cs typeface="Verdana"/>
              </a:rPr>
              <a:t>the </a:t>
            </a:r>
            <a:r>
              <a:rPr sz="1800" spc="10" dirty="0">
                <a:solidFill>
                  <a:srgbClr val="124F5B"/>
                </a:solidFill>
                <a:latin typeface="Verdana"/>
                <a:cs typeface="Verdana"/>
              </a:rPr>
              <a:t>business </a:t>
            </a:r>
            <a:r>
              <a:rPr sz="1800" spc="-15" dirty="0">
                <a:solidFill>
                  <a:srgbClr val="124F5B"/>
                </a:solidFill>
                <a:latin typeface="Verdana"/>
                <a:cs typeface="Verdana"/>
              </a:rPr>
              <a:t>KPIs </a:t>
            </a:r>
            <a:r>
              <a:rPr sz="1800" spc="-20" dirty="0">
                <a:solidFill>
                  <a:srgbClr val="124F5B"/>
                </a:solidFill>
                <a:latin typeface="Verdana"/>
                <a:cs typeface="Verdana"/>
              </a:rPr>
              <a:t>for </a:t>
            </a:r>
            <a:r>
              <a:rPr sz="1800" spc="55" dirty="0">
                <a:solidFill>
                  <a:srgbClr val="124F5B"/>
                </a:solidFill>
                <a:latin typeface="Verdana"/>
                <a:cs typeface="Verdana"/>
              </a:rPr>
              <a:t>app </a:t>
            </a:r>
            <a:r>
              <a:rPr sz="1800" spc="35" dirty="0">
                <a:solidFill>
                  <a:srgbClr val="124F5B"/>
                </a:solidFill>
                <a:latin typeface="Verdana"/>
                <a:cs typeface="Verdana"/>
              </a:rPr>
              <a:t>development </a:t>
            </a:r>
            <a:r>
              <a:rPr sz="1800" spc="50" dirty="0">
                <a:solidFill>
                  <a:srgbClr val="124F5B"/>
                </a:solidFill>
                <a:latin typeface="Verdana"/>
                <a:cs typeface="Verdana"/>
              </a:rPr>
              <a:t>and </a:t>
            </a:r>
            <a:r>
              <a:rPr sz="1800" spc="15" dirty="0">
                <a:solidFill>
                  <a:srgbClr val="124F5B"/>
                </a:solidFill>
                <a:latin typeface="Verdana"/>
                <a:cs typeface="Verdana"/>
              </a:rPr>
              <a:t>devising </a:t>
            </a:r>
            <a:r>
              <a:rPr sz="1800" spc="-20" dirty="0">
                <a:solidFill>
                  <a:srgbClr val="124F5B"/>
                </a:solidFill>
                <a:latin typeface="Verdana"/>
                <a:cs typeface="Verdana"/>
              </a:rPr>
              <a:t>a  </a:t>
            </a:r>
            <a:r>
              <a:rPr sz="1800" spc="20" dirty="0">
                <a:solidFill>
                  <a:srgbClr val="124F5B"/>
                </a:solidFill>
                <a:latin typeface="Verdana"/>
                <a:cs typeface="Verdana"/>
              </a:rPr>
              <a:t>solution</a:t>
            </a:r>
            <a:r>
              <a:rPr sz="1800" spc="-170"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problem.</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xmlns=""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
        <p:nvSpPr>
          <p:cNvPr id="3" name="object 3"/>
          <p:cNvSpPr txBox="1"/>
          <p:nvPr/>
        </p:nvSpPr>
        <p:spPr>
          <a:xfrm>
            <a:off x="195249" y="828801"/>
            <a:ext cx="8753500" cy="4090222"/>
          </a:xfrm>
          <a:prstGeom prst="rect">
            <a:avLst/>
          </a:prstGeom>
        </p:spPr>
        <p:txBody>
          <a:bodyPr vert="horz" wrap="square" lIns="0" tIns="118745" rIns="0" bIns="0" rtlCol="0">
            <a:spAutoFit/>
          </a:bodyPr>
          <a:lstStyle/>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92.19%</a:t>
            </a:r>
            <a:r>
              <a:rPr b="1" spc="-3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Free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7.81%</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paid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dirty="0">
                <a:solidFill>
                  <a:schemeClr val="accent5">
                    <a:lumMod val="50000"/>
                  </a:schemeClr>
                </a:solidFill>
                <a:latin typeface="Verdana" panose="020B0604030504040204" pitchFamily="34" charset="0"/>
                <a:ea typeface="Verdana" panose="020B0604030504040204" pitchFamily="34" charset="0"/>
              </a:rPr>
              <a:t>81.</a:t>
            </a:r>
            <a:r>
              <a:rPr lang="en-IN" b="1" dirty="0">
                <a:solidFill>
                  <a:schemeClr val="accent5">
                    <a:lumMod val="50000"/>
                  </a:schemeClr>
                </a:solidFill>
                <a:latin typeface="Verdana" panose="020B0604030504040204" pitchFamily="34" charset="0"/>
                <a:ea typeface="Verdana" panose="020B0604030504040204" pitchFamily="34" charset="0"/>
              </a:rPr>
              <a:t>8</a:t>
            </a:r>
            <a:r>
              <a:rPr b="1" dirty="0">
                <a:solidFill>
                  <a:schemeClr val="accent5">
                    <a:lumMod val="50000"/>
                  </a:schemeClr>
                </a:solidFill>
                <a:latin typeface="Verdana" panose="020B0604030504040204" pitchFamily="34" charset="0"/>
                <a:ea typeface="Verdana" panose="020B0604030504040204" pitchFamily="34" charset="0"/>
              </a:rPr>
              <a:t>0%</a:t>
            </a:r>
            <a:r>
              <a:rPr b="1" spc="-40"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apps</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have </a:t>
            </a:r>
            <a:r>
              <a:rPr b="1" spc="-10" dirty="0">
                <a:solidFill>
                  <a:schemeClr val="accent5">
                    <a:lumMod val="50000"/>
                  </a:schemeClr>
                </a:solidFill>
                <a:latin typeface="Verdana" panose="020B0604030504040204" pitchFamily="34" charset="0"/>
                <a:ea typeface="Verdana" panose="020B0604030504040204" pitchFamily="34" charset="0"/>
              </a:rPr>
              <a:t>Everyone</a:t>
            </a:r>
            <a:r>
              <a:rPr b="1" spc="2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content</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Events</a:t>
            </a:r>
            <a:r>
              <a:rPr b="1" spc="-1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highest</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mean</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rating</a:t>
            </a:r>
            <a:r>
              <a:rPr b="1" spc="-4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of</a:t>
            </a:r>
            <a:r>
              <a:rPr b="1" spc="-2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4.39</a:t>
            </a:r>
            <a:r>
              <a:rPr b="1" spc="-15" dirty="0">
                <a:solidFill>
                  <a:schemeClr val="accent5">
                    <a:lumMod val="50000"/>
                  </a:schemeClr>
                </a:solidFill>
                <a:latin typeface="Verdana" panose="020B0604030504040204" pitchFamily="34" charset="0"/>
                <a:ea typeface="Verdana" panose="020B0604030504040204" pitchFamily="34" charset="0"/>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Dating</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category</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lowest </a:t>
            </a:r>
            <a:r>
              <a:rPr dirty="0">
                <a:solidFill>
                  <a:schemeClr val="accent5">
                    <a:lumMod val="50000"/>
                  </a:schemeClr>
                </a:solidFill>
                <a:latin typeface="Verdana" panose="020B0604030504040204" pitchFamily="34" charset="0"/>
                <a:ea typeface="Verdana" panose="020B0604030504040204" pitchFamily="34" charset="0"/>
                <a:cs typeface="Arial MT"/>
              </a:rPr>
              <a:t>4.05</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p>
          <a:p>
            <a:pPr marL="36000" algn="just">
              <a:spcBef>
                <a:spcPts val="1200"/>
              </a:spcBef>
              <a:tabLst>
                <a:tab pos="469265" algn="l"/>
                <a:tab pos="469900" algn="l"/>
              </a:tabLst>
            </a:pPr>
            <a:r>
              <a:rPr b="1" spc="-10" dirty="0">
                <a:solidFill>
                  <a:schemeClr val="accent5">
                    <a:lumMod val="50000"/>
                  </a:schemeClr>
                </a:solidFill>
                <a:latin typeface="Verdana" panose="020B0604030504040204" pitchFamily="34" charset="0"/>
                <a:ea typeface="Verdana" panose="020B0604030504040204" pitchFamily="34" charset="0"/>
              </a:rPr>
              <a:t>Family,</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Game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Tools</a:t>
            </a:r>
            <a:r>
              <a:rPr b="1" spc="-1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are</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top</a:t>
            </a:r>
            <a:r>
              <a:rPr b="1" spc="-1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three</a:t>
            </a:r>
            <a:r>
              <a:rPr b="1" spc="-2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categories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1906,</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926</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and</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829</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count.</a:t>
            </a:r>
            <a:r>
              <a:rPr lang="en-US" dirty="0">
                <a:solidFill>
                  <a:schemeClr val="accent5">
                    <a:lumMod val="50000"/>
                  </a:schemeClr>
                </a:solidFill>
                <a:latin typeface="Verdana" panose="020B0604030504040204" pitchFamily="34" charset="0"/>
                <a:ea typeface="Verdana" panose="020B0604030504040204" pitchFamily="34" charset="0"/>
                <a:cs typeface="Verdana"/>
              </a:rPr>
              <a:t> </a:t>
            </a: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Most competitive category: </a:t>
            </a:r>
            <a:r>
              <a:rPr lang="en-US" b="1" dirty="0">
                <a:solidFill>
                  <a:schemeClr val="accent5">
                    <a:lumMod val="50000"/>
                  </a:schemeClr>
                </a:solidFill>
                <a:latin typeface="Verdana" panose="020B0604030504040204" pitchFamily="34" charset="0"/>
                <a:ea typeface="Verdana" panose="020B0604030504040204" pitchFamily="34" charset="0"/>
                <a:cs typeface="Verdana"/>
              </a:rPr>
              <a:t>Family</a:t>
            </a:r>
            <a:endParaRPr lang="en-US"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tabLst>
                <a:tab pos="469265" algn="l"/>
                <a:tab pos="469900" algn="l"/>
              </a:tabLst>
            </a:pPr>
            <a:r>
              <a:rPr lang="en-US" dirty="0">
                <a:solidFill>
                  <a:schemeClr val="accent5">
                    <a:lumMod val="50000"/>
                  </a:schemeClr>
                </a:solidFill>
                <a:latin typeface="Verdana" panose="020B0604030504040204" pitchFamily="34" charset="0"/>
                <a:ea typeface="Verdana" panose="020B0604030504040204" pitchFamily="34" charset="0"/>
                <a:cs typeface="Verdana"/>
              </a:rPr>
              <a:t>Category with the highest number of installs: </a:t>
            </a:r>
            <a:r>
              <a:rPr lang="en-US" b="1" dirty="0">
                <a:solidFill>
                  <a:schemeClr val="accent5">
                    <a:lumMod val="50000"/>
                  </a:schemeClr>
                </a:solidFill>
                <a:latin typeface="Verdana" panose="020B0604030504040204" pitchFamily="34" charset="0"/>
                <a:ea typeface="Verdana" panose="020B0604030504040204" pitchFamily="34" charset="0"/>
                <a:cs typeface="Verdana"/>
              </a:rPr>
              <a:t>Game</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dirty="0">
                <a:solidFill>
                  <a:schemeClr val="accent5">
                    <a:lumMod val="50000"/>
                  </a:schemeClr>
                </a:solidFill>
                <a:latin typeface="Verdana" panose="020B0604030504040204" pitchFamily="34" charset="0"/>
                <a:ea typeface="Verdana" panose="020B0604030504040204" pitchFamily="34" charset="0"/>
                <a:cs typeface="Arial MT"/>
              </a:rPr>
              <a:t>Tools,</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Entertainment,</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Education,</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Business</a:t>
            </a:r>
            <a:r>
              <a:rPr spc="-3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and</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Medical</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top</a:t>
            </a:r>
            <a:r>
              <a:rPr spc="-25"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Genres.</a:t>
            </a: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8783</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are</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having </a:t>
            </a:r>
            <a:r>
              <a:rPr dirty="0">
                <a:solidFill>
                  <a:schemeClr val="accent5">
                    <a:lumMod val="50000"/>
                  </a:schemeClr>
                </a:solidFill>
                <a:latin typeface="Verdana" panose="020B0604030504040204" pitchFamily="34" charset="0"/>
                <a:ea typeface="Verdana" panose="020B0604030504040204" pitchFamily="34" charset="0"/>
                <a:cs typeface="Arial MT"/>
              </a:rPr>
              <a:t>size</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less</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than</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or</a:t>
            </a:r>
            <a:r>
              <a:rPr spc="-1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equal</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to</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50</a:t>
            </a:r>
            <a:r>
              <a:rPr b="1" spc="-10"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MB.</a:t>
            </a:r>
            <a:endParaRPr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7749</a:t>
            </a:r>
            <a:r>
              <a:rPr b="1" spc="-20" dirty="0">
                <a:solidFill>
                  <a:schemeClr val="accent5">
                    <a:lumMod val="50000"/>
                  </a:schemeClr>
                </a:solidFill>
                <a:latin typeface="Verdana" panose="020B0604030504040204" pitchFamily="34" charset="0"/>
                <a:ea typeface="Verdana" panose="020B0604030504040204" pitchFamily="34" charset="0"/>
              </a:rPr>
              <a:t> </a:t>
            </a:r>
            <a:r>
              <a:rPr b="1" spc="-15" dirty="0">
                <a:solidFill>
                  <a:schemeClr val="accent5">
                    <a:lumMod val="50000"/>
                  </a:schemeClr>
                </a:solidFill>
                <a:latin typeface="Verdana" panose="020B0604030504040204" pitchFamily="34" charset="0"/>
                <a:ea typeface="Verdana" panose="020B0604030504040204" pitchFamily="34" charset="0"/>
              </a:rPr>
              <a:t>Apps</a:t>
            </a:r>
            <a:r>
              <a:rPr b="1" spc="30"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has</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rating</a:t>
            </a:r>
            <a:r>
              <a:rPr spc="-30"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more</a:t>
            </a:r>
            <a:r>
              <a:rPr b="1"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than</a:t>
            </a:r>
            <a:r>
              <a:rPr b="1" spc="-25" dirty="0">
                <a:solidFill>
                  <a:schemeClr val="accent5">
                    <a:lumMod val="50000"/>
                  </a:schemeClr>
                </a:solidFill>
                <a:latin typeface="Verdana" panose="020B0604030504040204" pitchFamily="34" charset="0"/>
                <a:ea typeface="Verdana" panose="020B0604030504040204" pitchFamily="34" charset="0"/>
              </a:rPr>
              <a:t> </a:t>
            </a:r>
            <a:r>
              <a:rPr b="1" dirty="0">
                <a:solidFill>
                  <a:schemeClr val="accent5">
                    <a:lumMod val="50000"/>
                  </a:schemeClr>
                </a:solidFill>
                <a:latin typeface="Verdana" panose="020B0604030504040204" pitchFamily="34" charset="0"/>
                <a:ea typeface="Verdana" panose="020B0604030504040204" pitchFamily="34" charset="0"/>
              </a:rPr>
              <a:t>4.0</a:t>
            </a:r>
            <a:r>
              <a:rPr b="1" spc="-15" dirty="0">
                <a:solidFill>
                  <a:schemeClr val="accent5">
                    <a:lumMod val="50000"/>
                  </a:schemeClr>
                </a:solidFill>
                <a:latin typeface="Verdana" panose="020B0604030504040204" pitchFamily="34" charset="0"/>
                <a:ea typeface="Verdana" panose="020B0604030504040204" pitchFamily="34" charset="0"/>
              </a:rPr>
              <a:t> </a:t>
            </a:r>
            <a:r>
              <a:rPr dirty="0">
                <a:solidFill>
                  <a:schemeClr val="accent5">
                    <a:lumMod val="50000"/>
                  </a:schemeClr>
                </a:solidFill>
                <a:latin typeface="Verdana" panose="020B0604030504040204" pitchFamily="34" charset="0"/>
                <a:ea typeface="Verdana" panose="020B0604030504040204" pitchFamily="34" charset="0"/>
                <a:cs typeface="Arial MT"/>
              </a:rPr>
              <a:t>including</a:t>
            </a:r>
            <a:r>
              <a:rPr spc="-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both</a:t>
            </a:r>
            <a:r>
              <a:rPr spc="-2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type</a:t>
            </a:r>
            <a:r>
              <a:rPr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of</a:t>
            </a:r>
            <a:r>
              <a:rPr spc="-15"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app.</a:t>
            </a:r>
            <a:endParaRPr dirty="0">
              <a:solidFill>
                <a:schemeClr val="accent5">
                  <a:lumMod val="50000"/>
                </a:schemeClr>
              </a:solidFill>
              <a:latin typeface="Verdana" panose="020B0604030504040204" pitchFamily="34" charset="0"/>
              <a:ea typeface="Verdana" panose="020B0604030504040204" pitchFamily="34" charset="0"/>
              <a:cs typeface="Arial MT"/>
            </a:endParaRPr>
          </a:p>
          <a:p>
            <a:pPr marL="36000" algn="just">
              <a:spcBef>
                <a:spcPts val="1200"/>
              </a:spcBef>
              <a:buClr>
                <a:srgbClr val="F5FCFF"/>
              </a:buClr>
              <a:buSzPct val="71428"/>
              <a:tabLst>
                <a:tab pos="354965" algn="l"/>
                <a:tab pos="355600" algn="l"/>
              </a:tabLst>
            </a:pPr>
            <a:r>
              <a:rPr b="1" spc="-5" dirty="0">
                <a:solidFill>
                  <a:schemeClr val="accent5">
                    <a:lumMod val="50000"/>
                  </a:schemeClr>
                </a:solidFill>
                <a:latin typeface="Verdana" panose="020B0604030504040204" pitchFamily="34" charset="0"/>
                <a:ea typeface="Verdana" panose="020B0604030504040204" pitchFamily="34" charset="0"/>
              </a:rPr>
              <a:t>Overall</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35"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count</a:t>
            </a:r>
            <a:r>
              <a:rPr b="1" spc="145" dirty="0">
                <a:solidFill>
                  <a:schemeClr val="accent5">
                    <a:lumMod val="50000"/>
                  </a:schemeClr>
                </a:solidFill>
                <a:latin typeface="Verdana" panose="020B0604030504040204" pitchFamily="34" charset="0"/>
                <a:ea typeface="Verdana" panose="020B0604030504040204" pitchFamily="34" charset="0"/>
              </a:rPr>
              <a:t> </a:t>
            </a:r>
            <a:r>
              <a:rPr spc="-10" dirty="0">
                <a:solidFill>
                  <a:schemeClr val="accent5">
                    <a:lumMod val="50000"/>
                  </a:schemeClr>
                </a:solidFill>
                <a:latin typeface="Verdana" panose="020B0604030504040204" pitchFamily="34" charset="0"/>
                <a:ea typeface="Verdana" panose="020B0604030504040204" pitchFamily="34" charset="0"/>
                <a:cs typeface="Arial MT"/>
              </a:rPr>
              <a:t>of</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spc="-10" dirty="0">
                <a:solidFill>
                  <a:schemeClr val="accent5">
                    <a:lumMod val="50000"/>
                  </a:schemeClr>
                </a:solidFill>
                <a:latin typeface="Verdana" panose="020B0604030504040204" pitchFamily="34" charset="0"/>
                <a:ea typeface="Verdana" panose="020B0604030504040204" pitchFamily="34" charset="0"/>
                <a:cs typeface="Arial MT"/>
              </a:rPr>
              <a:t>merged</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dataset</a:t>
            </a:r>
            <a:r>
              <a:rPr spc="140" dirty="0">
                <a:solidFill>
                  <a:schemeClr val="accent5">
                    <a:lumMod val="50000"/>
                  </a:schemeClr>
                </a:solidFill>
                <a:latin typeface="Verdana" panose="020B0604030504040204" pitchFamily="34" charset="0"/>
                <a:ea typeface="Verdana" panose="020B0604030504040204" pitchFamily="34" charset="0"/>
                <a:cs typeface="Arial MT"/>
              </a:rPr>
              <a:t> </a:t>
            </a:r>
            <a:r>
              <a:rPr dirty="0">
                <a:solidFill>
                  <a:schemeClr val="accent5">
                    <a:lumMod val="50000"/>
                  </a:schemeClr>
                </a:solidFill>
                <a:latin typeface="Verdana" panose="020B0604030504040204" pitchFamily="34" charset="0"/>
                <a:ea typeface="Verdana" panose="020B0604030504040204" pitchFamily="34" charset="0"/>
                <a:cs typeface="Arial MT"/>
              </a:rPr>
              <a:t>in</a:t>
            </a:r>
            <a:r>
              <a:rPr spc="130" dirty="0">
                <a:solidFill>
                  <a:schemeClr val="accent5">
                    <a:lumMod val="50000"/>
                  </a:schemeClr>
                </a:solidFill>
                <a:latin typeface="Verdana" panose="020B0604030504040204" pitchFamily="34" charset="0"/>
                <a:ea typeface="Verdana" panose="020B0604030504040204" pitchFamily="34" charset="0"/>
                <a:cs typeface="Arial MT"/>
              </a:rPr>
              <a:t> </a:t>
            </a:r>
            <a:r>
              <a:rPr spc="-5" dirty="0">
                <a:solidFill>
                  <a:schemeClr val="accent5">
                    <a:lumMod val="50000"/>
                  </a:schemeClr>
                </a:solidFill>
                <a:latin typeface="Verdana" panose="020B0604030504040204" pitchFamily="34" charset="0"/>
                <a:ea typeface="Verdana" panose="020B0604030504040204" pitchFamily="34" charset="0"/>
                <a:cs typeface="Arial MT"/>
              </a:rPr>
              <a:t>which</a:t>
            </a:r>
            <a:r>
              <a:rPr spc="145" dirty="0">
                <a:solidFill>
                  <a:schemeClr val="accent5">
                    <a:lumMod val="50000"/>
                  </a:schemeClr>
                </a:solidFill>
                <a:latin typeface="Verdana" panose="020B0604030504040204" pitchFamily="34" charset="0"/>
                <a:ea typeface="Verdana" panose="020B0604030504040204" pitchFamily="34" charset="0"/>
                <a:cs typeface="Arial MT"/>
              </a:rPr>
              <a:t> </a:t>
            </a:r>
            <a:r>
              <a:rPr b="1" spc="-5" dirty="0">
                <a:solidFill>
                  <a:schemeClr val="accent5">
                    <a:lumMod val="50000"/>
                  </a:schemeClr>
                </a:solidFill>
                <a:latin typeface="Verdana" panose="020B0604030504040204" pitchFamily="34" charset="0"/>
                <a:ea typeface="Verdana" panose="020B0604030504040204" pitchFamily="34" charset="0"/>
              </a:rPr>
              <a:t>Positive</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sentiment</a:t>
            </a:r>
            <a:r>
              <a:rPr b="1" spc="12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count</a:t>
            </a:r>
            <a:r>
              <a:rPr b="1" spc="13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is</a:t>
            </a:r>
            <a:r>
              <a:rPr b="1" spc="140" dirty="0">
                <a:solidFill>
                  <a:schemeClr val="accent5">
                    <a:lumMod val="50000"/>
                  </a:schemeClr>
                </a:solidFill>
                <a:latin typeface="Verdana" panose="020B0604030504040204" pitchFamily="34" charset="0"/>
                <a:ea typeface="Verdana" panose="020B0604030504040204" pitchFamily="34" charset="0"/>
              </a:rPr>
              <a:t> </a:t>
            </a:r>
            <a:r>
              <a:rPr b="1" spc="-10" dirty="0">
                <a:solidFill>
                  <a:schemeClr val="accent5">
                    <a:lumMod val="50000"/>
                  </a:schemeClr>
                </a:solidFill>
                <a:latin typeface="Verdana" panose="020B0604030504040204" pitchFamily="34" charset="0"/>
                <a:ea typeface="Verdana" panose="020B0604030504040204" pitchFamily="34" charset="0"/>
              </a:rPr>
              <a:t>64%,</a:t>
            </a:r>
            <a:r>
              <a:rPr b="1" spc="150"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Negative </a:t>
            </a:r>
            <a:r>
              <a:rPr b="1" spc="-37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22%</a:t>
            </a:r>
            <a:r>
              <a:rPr b="1" spc="-1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and</a:t>
            </a:r>
            <a:r>
              <a:rPr b="1" spc="-25" dirty="0">
                <a:solidFill>
                  <a:schemeClr val="accent5">
                    <a:lumMod val="50000"/>
                  </a:schemeClr>
                </a:solidFill>
                <a:latin typeface="Verdana" panose="020B0604030504040204" pitchFamily="34" charset="0"/>
                <a:ea typeface="Verdana" panose="020B0604030504040204" pitchFamily="34" charset="0"/>
              </a:rPr>
              <a:t> </a:t>
            </a:r>
            <a:r>
              <a:rPr b="1" spc="-5" dirty="0">
                <a:solidFill>
                  <a:schemeClr val="accent5">
                    <a:lumMod val="50000"/>
                  </a:schemeClr>
                </a:solidFill>
                <a:latin typeface="Verdana" panose="020B0604030504040204" pitchFamily="34" charset="0"/>
                <a:ea typeface="Verdana" panose="020B0604030504040204" pitchFamily="34" charset="0"/>
              </a:rPr>
              <a:t>Neutral</a:t>
            </a:r>
            <a:r>
              <a:rPr b="1" spc="-20" dirty="0">
                <a:solidFill>
                  <a:schemeClr val="accent5">
                    <a:lumMod val="50000"/>
                  </a:schemeClr>
                </a:solidFill>
                <a:latin typeface="Verdana" panose="020B0604030504040204" pitchFamily="34" charset="0"/>
                <a:ea typeface="Verdana" panose="020B0604030504040204" pitchFamily="34" charset="0"/>
              </a:rPr>
              <a:t> 1</a:t>
            </a:r>
            <a:r>
              <a:rPr lang="en-IN" b="1" spc="-20" dirty="0">
                <a:solidFill>
                  <a:schemeClr val="accent5">
                    <a:lumMod val="50000"/>
                  </a:schemeClr>
                </a:solidFill>
                <a:latin typeface="Verdana" panose="020B0604030504040204" pitchFamily="34" charset="0"/>
                <a:ea typeface="Verdana" panose="020B0604030504040204" pitchFamily="34" charset="0"/>
              </a:rPr>
              <a:t>4</a:t>
            </a:r>
            <a:r>
              <a:rPr b="1" spc="-20" dirty="0">
                <a:solidFill>
                  <a:schemeClr val="accent5">
                    <a:lumMod val="50000"/>
                  </a:schemeClr>
                </a:solidFill>
                <a:latin typeface="Verdana" panose="020B0604030504040204" pitchFamily="34" charset="0"/>
                <a:ea typeface="Verdana" panose="020B0604030504040204" pitchFamily="34" charset="0"/>
              </a:rPr>
              <a:t>%.</a:t>
            </a:r>
            <a:r>
              <a:rPr lang="en-US" dirty="0">
                <a:solidFill>
                  <a:schemeClr val="accent5">
                    <a:lumMod val="50000"/>
                  </a:schemeClr>
                </a:solidFill>
                <a:latin typeface="Verdana" panose="020B0604030504040204" pitchFamily="34" charset="0"/>
                <a:ea typeface="Verdana" panose="020B0604030504040204" pitchFamily="34" charset="0"/>
                <a:cs typeface="Arial MT"/>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1BD60355-3C7D-F68A-624D-723A9F8E5360}"/>
              </a:ext>
            </a:extLst>
          </p:cNvPr>
          <p:cNvSpPr txBox="1"/>
          <p:nvPr/>
        </p:nvSpPr>
        <p:spPr>
          <a:xfrm>
            <a:off x="160866" y="946870"/>
            <a:ext cx="8662881" cy="3908762"/>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It's</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good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to</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develop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Free</a:t>
            </a:r>
            <a:r>
              <a:rPr lang="en-US" sz="1400" b="1" spc="-15" dirty="0">
                <a:solidFill>
                  <a:schemeClr val="accent5">
                    <a:lumMod val="50000"/>
                  </a:schemeClr>
                </a:solidFill>
                <a:latin typeface="Verdana" panose="020B0604030504040204" pitchFamily="34" charset="0"/>
                <a:ea typeface="Verdana" panose="020B0604030504040204" pitchFamily="34" charset="0"/>
              </a:rPr>
              <a:t> type</a:t>
            </a:r>
            <a:r>
              <a:rPr lang="en-US" sz="1400" b="1" spc="3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app</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and</a:t>
            </a:r>
            <a:r>
              <a:rPr lang="en-US" sz="1400" spc="-1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having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a</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content</a:t>
            </a:r>
            <a:r>
              <a:rPr lang="en-US" sz="1400" spc="-3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for</a:t>
            </a:r>
            <a:r>
              <a:rPr lang="en-US" sz="1400" spc="-25"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10" dirty="0">
                <a:solidFill>
                  <a:schemeClr val="accent5">
                    <a:lumMod val="50000"/>
                  </a:schemeClr>
                </a:solidFill>
                <a:latin typeface="Verdana" panose="020B0604030504040204" pitchFamily="34" charset="0"/>
                <a:ea typeface="Verdana" panose="020B0604030504040204" pitchFamily="34" charset="0"/>
              </a:rPr>
              <a:t>Everyone.</a:t>
            </a:r>
          </a:p>
          <a:p>
            <a:pPr marL="36000" algn="just">
              <a:spcBef>
                <a:spcPts val="1200"/>
              </a:spcBef>
              <a:tabLst>
                <a:tab pos="469265" algn="l"/>
                <a:tab pos="469900" algn="l"/>
              </a:tabLst>
            </a:pP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Percentage</a:t>
            </a:r>
            <a:r>
              <a:rPr lang="en-US" sz="1400" spc="-1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of</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top</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rated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40" dirty="0">
                <a:solidFill>
                  <a:schemeClr val="accent5">
                    <a:lumMod val="50000"/>
                  </a:schemeClr>
                </a:solidFill>
                <a:latin typeface="Verdana" panose="020B0604030504040204" pitchFamily="34" charset="0"/>
                <a:ea typeface="Verdana" panose="020B0604030504040204" pitchFamily="34" charset="0"/>
                <a:cs typeface="Verdana"/>
              </a:rPr>
              <a:t>=</a:t>
            </a:r>
            <a:r>
              <a:rPr lang="en-US" sz="1400" spc="-37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3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81.80%</a:t>
            </a:r>
            <a:endParaRPr lang="en-US" sz="140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There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are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145" dirty="0">
                <a:solidFill>
                  <a:schemeClr val="accent5">
                    <a:lumMod val="50000"/>
                  </a:schemeClr>
                </a:solidFill>
                <a:latin typeface="Verdana" panose="020B0604030504040204" pitchFamily="34" charset="0"/>
                <a:ea typeface="Verdana" panose="020B0604030504040204" pitchFamily="34" charset="0"/>
                <a:cs typeface="Verdana"/>
              </a:rPr>
              <a:t>20</a:t>
            </a:r>
            <a:r>
              <a:rPr lang="en-US" sz="1400" b="1" spc="-10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free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apps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that</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have</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been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installed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0" dirty="0">
                <a:solidFill>
                  <a:schemeClr val="accent5">
                    <a:lumMod val="50000"/>
                  </a:schemeClr>
                </a:solidFill>
                <a:latin typeface="Verdana" panose="020B0604030504040204" pitchFamily="34" charset="0"/>
                <a:ea typeface="Verdana" panose="020B0604030504040204" pitchFamily="34" charset="0"/>
                <a:cs typeface="Verdana"/>
              </a:rPr>
              <a:t>a</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spc="-60" dirty="0">
                <a:solidFill>
                  <a:schemeClr val="accent5">
                    <a:lumMod val="50000"/>
                  </a:schemeClr>
                </a:solidFill>
                <a:latin typeface="Verdana" panose="020B0604030504040204" pitchFamily="34" charset="0"/>
                <a:ea typeface="Verdana" panose="020B0604030504040204" pitchFamily="34" charset="0"/>
                <a:cs typeface="Verdana"/>
              </a:rPr>
              <a:t>billion</a:t>
            </a:r>
            <a:r>
              <a:rPr lang="en-US" sz="1400" b="1" spc="-11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25" dirty="0">
                <a:solidFill>
                  <a:schemeClr val="accent5">
                    <a:lumMod val="50000"/>
                  </a:schemeClr>
                </a:solidFill>
                <a:latin typeface="Verdana" panose="020B0604030504040204" pitchFamily="34" charset="0"/>
                <a:ea typeface="Verdana" panose="020B0604030504040204" pitchFamily="34" charset="0"/>
                <a:cs typeface="Verdana"/>
              </a:rPr>
              <a:t>times</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marR="5080" algn="just">
              <a:spcBef>
                <a:spcPts val="1200"/>
              </a:spcBef>
              <a:tabLst>
                <a:tab pos="469265" algn="l"/>
                <a:tab pos="469900" algn="l"/>
              </a:tabLst>
            </a:pPr>
            <a:r>
              <a:rPr lang="en-US" sz="1400" b="1" spc="-55" dirty="0">
                <a:solidFill>
                  <a:schemeClr val="accent5">
                    <a:lumMod val="50000"/>
                  </a:schemeClr>
                </a:solidFill>
                <a:latin typeface="Verdana" panose="020B0604030504040204" pitchFamily="34" charset="0"/>
                <a:ea typeface="Verdana" panose="020B0604030504040204" pitchFamily="34" charset="0"/>
                <a:cs typeface="Verdana"/>
              </a:rPr>
              <a:t>Minecraft</a:t>
            </a:r>
            <a:r>
              <a:rPr lang="en-US" sz="1400" b="1" spc="-4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is</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5" dirty="0">
                <a:solidFill>
                  <a:schemeClr val="accent5">
                    <a:lumMod val="50000"/>
                  </a:schemeClr>
                </a:solidFill>
                <a:latin typeface="Verdana" panose="020B0604030504040204" pitchFamily="34" charset="0"/>
                <a:ea typeface="Verdana" panose="020B0604030504040204" pitchFamily="34" charset="0"/>
                <a:cs typeface="Verdana"/>
              </a:rPr>
              <a:t>app</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0" dirty="0">
                <a:solidFill>
                  <a:schemeClr val="accent5">
                    <a:lumMod val="50000"/>
                  </a:schemeClr>
                </a:solidFill>
                <a:latin typeface="Verdana" panose="020B0604030504040204" pitchFamily="34" charset="0"/>
                <a:ea typeface="Verdana" panose="020B0604030504040204" pitchFamily="34" charset="0"/>
                <a:cs typeface="Verdana"/>
              </a:rPr>
              <a:t>in</a:t>
            </a:r>
            <a:r>
              <a:rPr lang="en-US" sz="1400" spc="-9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paid</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0" dirty="0">
                <a:solidFill>
                  <a:schemeClr val="accent5">
                    <a:lumMod val="50000"/>
                  </a:schemeClr>
                </a:solidFill>
                <a:latin typeface="Verdana" panose="020B0604030504040204" pitchFamily="34" charset="0"/>
                <a:ea typeface="Verdana" panose="020B0604030504040204" pitchFamily="34" charset="0"/>
                <a:cs typeface="Verdana"/>
              </a:rPr>
              <a:t>category</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with</a:t>
            </a:r>
            <a:r>
              <a:rPr lang="en-US" sz="1400" spc="-10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over</a:t>
            </a:r>
            <a:r>
              <a:rPr lang="en-US" sz="1400" spc="-8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10M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i</a:t>
            </a:r>
            <a:r>
              <a:rPr lang="en-US" sz="1400" spc="-40" dirty="0">
                <a:solidFill>
                  <a:schemeClr val="accent5">
                    <a:lumMod val="50000"/>
                  </a:schemeClr>
                </a:solidFill>
                <a:latin typeface="Verdana" panose="020B0604030504040204" pitchFamily="34" charset="0"/>
                <a:ea typeface="Verdana" panose="020B0604030504040204" pitchFamily="34" charset="0"/>
                <a:cs typeface="Verdana"/>
              </a:rPr>
              <a:t>nstalls,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and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15" dirty="0">
                <a:solidFill>
                  <a:schemeClr val="accent5">
                    <a:lumMod val="50000"/>
                  </a:schemeClr>
                </a:solidFill>
                <a:latin typeface="Verdana" panose="020B0604030504040204" pitchFamily="34" charset="0"/>
                <a:ea typeface="Verdana" panose="020B0604030504040204" pitchFamily="34" charset="0"/>
                <a:cs typeface="Verdana"/>
              </a:rPr>
              <a:t>also</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has</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0" dirty="0">
                <a:solidFill>
                  <a:schemeClr val="accent5">
                    <a:lumMod val="50000"/>
                  </a:schemeClr>
                </a:solidFill>
                <a:latin typeface="Verdana" panose="020B0604030504040204" pitchFamily="34" charset="0"/>
                <a:ea typeface="Verdana" panose="020B0604030504040204" pitchFamily="34" charset="0"/>
                <a:cs typeface="Verdana"/>
              </a:rPr>
              <a:t>produced</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the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35" dirty="0">
                <a:solidFill>
                  <a:schemeClr val="accent5">
                    <a:lumMod val="50000"/>
                  </a:schemeClr>
                </a:solidFill>
                <a:latin typeface="Verdana" panose="020B0604030504040204" pitchFamily="34" charset="0"/>
                <a:ea typeface="Verdana" panose="020B0604030504040204" pitchFamily="34" charset="0"/>
                <a:cs typeface="Verdana"/>
              </a:rPr>
              <a:t>most</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revenue</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dirty="0">
                <a:solidFill>
                  <a:schemeClr val="accent5">
                    <a:lumMod val="50000"/>
                  </a:schemeClr>
                </a:solidFill>
                <a:latin typeface="Verdana" panose="020B0604030504040204" pitchFamily="34" charset="0"/>
                <a:ea typeface="Verdana" panose="020B0604030504040204" pitchFamily="34" charset="0"/>
                <a:cs typeface="Verdana"/>
              </a:rPr>
              <a:t>only</a:t>
            </a:r>
            <a:r>
              <a:rPr lang="en-US" sz="1400" spc="-165"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60" dirty="0">
                <a:solidFill>
                  <a:schemeClr val="accent5">
                    <a:lumMod val="50000"/>
                  </a:schemeClr>
                </a:solidFill>
                <a:latin typeface="Verdana" panose="020B0604030504040204" pitchFamily="34" charset="0"/>
                <a:ea typeface="Verdana" panose="020B0604030504040204" pitchFamily="34" charset="0"/>
                <a:cs typeface="Verdana"/>
              </a:rPr>
              <a:t>from</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5" dirty="0">
                <a:solidFill>
                  <a:schemeClr val="accent5">
                    <a:lumMod val="50000"/>
                  </a:schemeClr>
                </a:solidFill>
                <a:latin typeface="Verdana" panose="020B0604030504040204" pitchFamily="34" charset="0"/>
                <a:ea typeface="Verdana" panose="020B0604030504040204" pitchFamily="34" charset="0"/>
                <a:cs typeface="Verdana"/>
              </a:rPr>
              <a:t>installation</a:t>
            </a:r>
            <a:r>
              <a:rPr lang="en-US" sz="1400" spc="-160" dirty="0">
                <a:solidFill>
                  <a:schemeClr val="accent5">
                    <a:lumMod val="50000"/>
                  </a:schemeClr>
                </a:solidFill>
                <a:latin typeface="Verdana" panose="020B0604030504040204" pitchFamily="34" charset="0"/>
                <a:ea typeface="Verdana" panose="020B0604030504040204" pitchFamily="34" charset="0"/>
                <a:cs typeface="Verdana"/>
              </a:rPr>
              <a:t> </a:t>
            </a:r>
            <a:r>
              <a:rPr lang="en-US" sz="1400" spc="-75" dirty="0">
                <a:solidFill>
                  <a:schemeClr val="accent5">
                    <a:lumMod val="50000"/>
                  </a:schemeClr>
                </a:solidFill>
                <a:latin typeface="Verdana" panose="020B0604030504040204" pitchFamily="34" charset="0"/>
                <a:ea typeface="Verdana" panose="020B0604030504040204" pitchFamily="34" charset="0"/>
                <a:cs typeface="Verdana"/>
              </a:rPr>
              <a:t>fee.</a:t>
            </a:r>
            <a:endParaRPr lang="en-US" sz="1400" dirty="0">
              <a:solidFill>
                <a:schemeClr val="accent5">
                  <a:lumMod val="50000"/>
                </a:schemeClr>
              </a:solidFill>
              <a:latin typeface="Verdana" panose="020B0604030504040204" pitchFamily="34" charset="0"/>
              <a:ea typeface="Verdana" panose="020B0604030504040204" pitchFamily="34" charset="0"/>
              <a:cs typeface="Verdana"/>
            </a:endParaRPr>
          </a:p>
          <a:p>
            <a:pPr marL="36000" algn="just">
              <a:spcBef>
                <a:spcPts val="1200"/>
              </a:spcBef>
              <a:buClr>
                <a:srgbClr val="F5FCFF"/>
              </a:buClr>
              <a:buSzPct val="71428"/>
              <a:tabLst>
                <a:tab pos="354965" algn="l"/>
                <a:tab pos="355600" algn="l"/>
              </a:tabLst>
            </a:pPr>
            <a:r>
              <a:rPr lang="en-US" sz="1400" dirty="0">
                <a:solidFill>
                  <a:schemeClr val="accent5">
                    <a:lumMod val="50000"/>
                  </a:schemeClr>
                </a:solidFill>
                <a:latin typeface="Verdana" panose="020B0604030504040204" pitchFamily="34" charset="0"/>
                <a:ea typeface="Verdana" panose="020B0604030504040204" pitchFamily="34" charset="0"/>
                <a:cs typeface="Arial MT"/>
              </a:rPr>
              <a:t>Price,</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Rating,</a:t>
            </a:r>
            <a:r>
              <a:rPr lang="en-US" sz="1400" spc="-2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dirty="0">
                <a:solidFill>
                  <a:schemeClr val="accent5">
                    <a:lumMod val="50000"/>
                  </a:schemeClr>
                </a:solidFill>
                <a:latin typeface="Verdana" panose="020B0604030504040204" pitchFamily="34" charset="0"/>
                <a:ea typeface="Verdana" panose="020B0604030504040204" pitchFamily="34" charset="0"/>
                <a:cs typeface="Arial MT"/>
              </a:rPr>
              <a:t>Size </a:t>
            </a:r>
            <a:r>
              <a:rPr lang="en-US" sz="1400" b="1" spc="-5" dirty="0">
                <a:solidFill>
                  <a:schemeClr val="accent5">
                    <a:lumMod val="50000"/>
                  </a:schemeClr>
                </a:solidFill>
                <a:latin typeface="Verdana" panose="020B0604030504040204" pitchFamily="34" charset="0"/>
                <a:ea typeface="Verdana" panose="020B0604030504040204" pitchFamily="34" charset="0"/>
              </a:rPr>
              <a:t>has</a:t>
            </a:r>
            <a:r>
              <a:rPr lang="en-US" sz="1400" b="1" spc="-1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no</a:t>
            </a:r>
            <a:r>
              <a:rPr lang="en-US" sz="1400" b="1" spc="-1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or</a:t>
            </a:r>
            <a:r>
              <a:rPr lang="en-US" sz="1400" b="1" spc="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very</a:t>
            </a:r>
            <a:r>
              <a:rPr lang="en-US" sz="1400" b="1" dirty="0">
                <a:solidFill>
                  <a:schemeClr val="accent5">
                    <a:lumMod val="50000"/>
                  </a:schemeClr>
                </a:solidFill>
                <a:latin typeface="Verdana" panose="020B0604030504040204" pitchFamily="34" charset="0"/>
                <a:ea typeface="Verdana" panose="020B0604030504040204" pitchFamily="34" charset="0"/>
              </a:rPr>
              <a:t> less</a:t>
            </a:r>
            <a:r>
              <a:rPr lang="en-US" sz="1400" b="1" spc="-25"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correlation</a:t>
            </a:r>
            <a:r>
              <a:rPr lang="en-US" sz="1400" b="1" spc="-40" dirty="0">
                <a:solidFill>
                  <a:schemeClr val="accent5">
                    <a:lumMod val="50000"/>
                  </a:schemeClr>
                </a:solidFill>
                <a:latin typeface="Verdana" panose="020B0604030504040204" pitchFamily="34" charset="0"/>
                <a:ea typeface="Verdana" panose="020B0604030504040204" pitchFamily="34" charset="0"/>
              </a:rPr>
              <a:t> </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with</a:t>
            </a:r>
            <a:r>
              <a:rPr lang="en-US" sz="1400" spc="10" dirty="0">
                <a:solidFill>
                  <a:schemeClr val="accent5">
                    <a:lumMod val="50000"/>
                  </a:schemeClr>
                </a:solidFill>
                <a:latin typeface="Verdana" panose="020B0604030504040204" pitchFamily="34" charset="0"/>
                <a:ea typeface="Verdana" panose="020B0604030504040204" pitchFamily="34" charset="0"/>
                <a:cs typeface="Arial MT"/>
              </a:rPr>
              <a:t> </a:t>
            </a:r>
            <a:r>
              <a:rPr lang="en-US" sz="1400" b="1" spc="-5" dirty="0">
                <a:solidFill>
                  <a:schemeClr val="accent5">
                    <a:lumMod val="50000"/>
                  </a:schemeClr>
                </a:solidFill>
                <a:latin typeface="Verdana" panose="020B0604030504040204" pitchFamily="34" charset="0"/>
                <a:ea typeface="Verdana" panose="020B0604030504040204" pitchFamily="34" charset="0"/>
              </a:rPr>
              <a:t>Sentiment</a:t>
            </a:r>
            <a:r>
              <a:rPr lang="en-US" sz="1400" b="1" spc="-20" dirty="0">
                <a:solidFill>
                  <a:schemeClr val="accent5">
                    <a:lumMod val="50000"/>
                  </a:schemeClr>
                </a:solidFill>
                <a:latin typeface="Verdana" panose="020B0604030504040204" pitchFamily="34" charset="0"/>
                <a:ea typeface="Verdana" panose="020B0604030504040204" pitchFamily="34" charset="0"/>
              </a:rPr>
              <a:t> </a:t>
            </a:r>
            <a:r>
              <a:rPr lang="en-US" sz="1400" b="1" spc="-5" dirty="0">
                <a:solidFill>
                  <a:schemeClr val="accent5">
                    <a:lumMod val="50000"/>
                  </a:schemeClr>
                </a:solidFill>
                <a:latin typeface="Verdana" panose="020B0604030504040204" pitchFamily="34" charset="0"/>
                <a:ea typeface="Verdana" panose="020B0604030504040204" pitchFamily="34" charset="0"/>
              </a:rPr>
              <a:t>Polarity</a:t>
            </a:r>
            <a:r>
              <a:rPr lang="en-US" sz="1400" spc="-5" dirty="0">
                <a:solidFill>
                  <a:schemeClr val="accent5">
                    <a:lumMod val="50000"/>
                  </a:schemeClr>
                </a:solidFill>
                <a:latin typeface="Verdana" panose="020B0604030504040204" pitchFamily="34" charset="0"/>
                <a:ea typeface="Verdana" panose="020B0604030504040204" pitchFamily="34" charset="0"/>
                <a:cs typeface="Arial MT"/>
              </a:rPr>
              <a:t>.</a:t>
            </a:r>
            <a:endParaRPr lang="en-US" sz="1400" b="1" spc="-10" dirty="0">
              <a:solidFill>
                <a:schemeClr val="accent5">
                  <a:lumMod val="50000"/>
                </a:schemeClr>
              </a:solidFill>
              <a:latin typeface="Verdana" panose="020B0604030504040204" pitchFamily="34" charset="0"/>
              <a:ea typeface="Verdana" panose="020B0604030504040204" pitchFamily="34" charset="0"/>
            </a:endParaRPr>
          </a:p>
          <a:p>
            <a:pPr marL="3600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median size of the apps in the play store is 12 MB</a:t>
            </a:r>
          </a:p>
          <a:p>
            <a:pPr marL="36000" marR="2413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varies with device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average app installs.</a:t>
            </a:r>
          </a:p>
          <a:p>
            <a:pPr marL="36000" marR="5080" algn="just">
              <a:spcBef>
                <a:spcPts val="1200"/>
              </a:spcBef>
              <a:tabLst>
                <a:tab pos="469265" algn="l"/>
                <a:tab pos="469900" algn="l"/>
              </a:tabLst>
            </a:pPr>
            <a:r>
              <a:rPr lang="en-US" sz="1400" dirty="0">
                <a:solidFill>
                  <a:schemeClr val="accent5">
                    <a:lumMod val="50000"/>
                  </a:schemeClr>
                </a:solidFill>
                <a:latin typeface="Verdana" panose="020B0604030504040204" pitchFamily="34" charset="0"/>
                <a:ea typeface="Verdana" panose="020B0604030504040204" pitchFamily="34" charset="0"/>
              </a:rPr>
              <a:t>The apps whose size is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greater than 90 MB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average user reviews, </a:t>
            </a:r>
            <a:r>
              <a:rPr lang="en-US" sz="1400" dirty="0" err="1">
                <a:solidFill>
                  <a:schemeClr val="accent5">
                    <a:lumMod val="50000"/>
                  </a:schemeClr>
                </a:solidFill>
                <a:latin typeface="Verdana" panose="020B0604030504040204" pitchFamily="34" charset="0"/>
                <a:ea typeface="Verdana" panose="020B0604030504040204" pitchFamily="34" charset="0"/>
              </a:rPr>
              <a:t>ie</a:t>
            </a:r>
            <a:r>
              <a:rPr lang="en-US" sz="1400" dirty="0">
                <a:solidFill>
                  <a:schemeClr val="accent5">
                    <a:lumMod val="50000"/>
                  </a:schemeClr>
                </a:solidFill>
                <a:latin typeface="Verdana" panose="020B0604030504040204" pitchFamily="34" charset="0"/>
                <a:ea typeface="Verdana" panose="020B0604030504040204" pitchFamily="34" charset="0"/>
              </a:rPr>
              <a:t>, they are more popular than the rest.</a:t>
            </a:r>
          </a:p>
          <a:p>
            <a:pPr marL="36000" marR="10160" algn="just">
              <a:spcBef>
                <a:spcPts val="1200"/>
              </a:spcBef>
              <a:tabLst>
                <a:tab pos="469265" algn="l"/>
                <a:tab pos="469900" algn="l"/>
              </a:tabLst>
            </a:pPr>
            <a:r>
              <a:rPr lang="en-US" sz="1400" b="1" dirty="0">
                <a:solidFill>
                  <a:schemeClr val="accent5">
                    <a:lumMod val="50000"/>
                  </a:schemeClr>
                </a:solidFill>
                <a:latin typeface="Verdana" panose="020B0604030504040204" pitchFamily="34" charset="0"/>
                <a:ea typeface="Verdana" panose="020B0604030504040204" pitchFamily="34" charset="0"/>
                <a:cs typeface="Verdana"/>
              </a:rPr>
              <a:t>Helix Jump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positive reviews and </a:t>
            </a:r>
            <a:r>
              <a:rPr lang="en-US" sz="1400" b="1" dirty="0">
                <a:solidFill>
                  <a:schemeClr val="accent5">
                    <a:lumMod val="50000"/>
                  </a:schemeClr>
                </a:solidFill>
                <a:latin typeface="Verdana" panose="020B0604030504040204" pitchFamily="34" charset="0"/>
                <a:ea typeface="Verdana" panose="020B0604030504040204" pitchFamily="34" charset="0"/>
                <a:cs typeface="Verdana"/>
              </a:rPr>
              <a:t>Angry  Birds Classic </a:t>
            </a:r>
            <a:r>
              <a:rPr lang="en-US" sz="1400" dirty="0">
                <a:solidFill>
                  <a:schemeClr val="accent5">
                    <a:lumMod val="50000"/>
                  </a:schemeClr>
                </a:solidFill>
                <a:latin typeface="Verdana" panose="020B0604030504040204" pitchFamily="34" charset="0"/>
                <a:ea typeface="Verdana" panose="020B0604030504040204" pitchFamily="34" charset="0"/>
              </a:rPr>
              <a:t>has the highest number of negative reviews.</a:t>
            </a:r>
          </a:p>
        </p:txBody>
      </p:sp>
      <p:sp>
        <p:nvSpPr>
          <p:cNvPr id="6" name="object 2">
            <a:extLst>
              <a:ext uri="{FF2B5EF4-FFF2-40B4-BE49-F238E27FC236}">
                <a16:creationId xmlns:a16="http://schemas.microsoft.com/office/drawing/2014/main" xmlns=""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xmlns=""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0" y="830638"/>
            <a:ext cx="9144000" cy="4312862"/>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Android is the most popular operating system in the world, with over 2.5 billion active users spanning over 190 countries.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Google Play was launched on March 6, 2012, bringing together Android Market marking a shift in Google's digital distribution strategy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Android is the dominant mobile operating system today more than 85% of all mobile devices running Google’s OS. The Google Play Store is the largest and most popular Android app store. </a:t>
            </a:r>
            <a:endParaRPr lang="en-IN"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There are more than 3.04 million apps found on Google Play Store.</a:t>
            </a:r>
          </a:p>
          <a:p>
            <a:pPr marL="216000" indent="-72000" algn="just">
              <a:lnSpc>
                <a:spcPct val="100000"/>
              </a:lnSpc>
              <a:buClr>
                <a:srgbClr val="000000"/>
              </a:buClr>
              <a:buFont typeface="Arial"/>
              <a:buChar char="•"/>
            </a:pPr>
            <a:r>
              <a:rPr lang="en-US"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Play Store apps data has enormous potential to drive app-making businesses to success.</a:t>
            </a:r>
            <a:endParaRPr lang="en-US" sz="1600" spc="-1" dirty="0">
              <a:solidFill>
                <a:schemeClr val="accent5">
                  <a:lumMod val="50000"/>
                </a:schemeClr>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Actionable insights can be drawn for developers to work on and capture the Android market.</a:t>
            </a:r>
            <a:r>
              <a:rPr lang="en-IN" sz="1600" spc="-1" dirty="0">
                <a:solidFill>
                  <a:schemeClr val="accent5">
                    <a:lumMod val="50000"/>
                  </a:schemeClr>
                </a:solidFill>
                <a:latin typeface="Verdana" panose="020B0604030504040204" pitchFamily="34" charset="0"/>
                <a:ea typeface="Verdana" panose="020B0604030504040204" pitchFamily="34" charset="0"/>
              </a:rPr>
              <a:t> </a:t>
            </a: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main goal of our project is-</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Font typeface="Arial"/>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The purpose of our project is to gather and analyze detailed information on apps in the Google Play Store in order to provide insights on app features and the current state of the Android app market.      </a:t>
            </a:r>
            <a:endParaRPr lang="en-IN" sz="1600" b="0" strike="noStrike" spc="-1" dirty="0">
              <a:solidFill>
                <a:schemeClr val="accent5">
                  <a:lumMod val="50000"/>
                </a:schemeClr>
              </a:solidFill>
              <a:latin typeface="Verdana" panose="020B0604030504040204" pitchFamily="34" charset="0"/>
              <a:ea typeface="Verdana" panose="020B0604030504040204" pitchFamily="34" charset="0"/>
            </a:endParaRPr>
          </a:p>
          <a:p>
            <a:pPr marL="343080" indent="-343080" algn="just">
              <a:lnSpc>
                <a:spcPct val="100000"/>
              </a:lnSpc>
              <a:buClr>
                <a:srgbClr val="000000"/>
              </a:buClr>
              <a:buAutoNum type="arabicParenR"/>
            </a:pPr>
            <a:r>
              <a:rPr lang="en-US" sz="1600" b="0" strike="noStrike" spc="-1" dirty="0">
                <a:solidFill>
                  <a:schemeClr val="accent5">
                    <a:lumMod val="50000"/>
                  </a:schemeClr>
                </a:solidFill>
                <a:latin typeface="Verdana" panose="020B0604030504040204" pitchFamily="34" charset="0"/>
                <a:ea typeface="Verdana" panose="020B0604030504040204" pitchFamily="34" charset="0"/>
              </a:rPr>
              <a:t> The Objective of the project to Explore and analyze the data to discover key factors responsible for app engagement and success</a:t>
            </a:r>
            <a:r>
              <a:rPr lang="en-US" sz="1600" b="0" strike="noStrike" spc="-1" dirty="0">
                <a:solidFill>
                  <a:schemeClr val="accent5">
                    <a:lumMod val="50000"/>
                  </a:schemeClr>
                </a:solidFill>
                <a:latin typeface="Montserrat"/>
                <a:ea typeface="Arial"/>
              </a:rPr>
              <a:t>.</a:t>
            </a:r>
            <a:endParaRPr lang="en-IN" sz="1600" b="0" strike="noStrike" spc="-1" dirty="0">
              <a:solidFill>
                <a:schemeClr val="accent5">
                  <a:lumMod val="50000"/>
                </a:schemeClr>
              </a:solidFill>
              <a:latin typeface="Arial"/>
            </a:endParaRP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xmlns=""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xmlns=""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xmlns=""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xmlns="" id="{1D2F6D7D-1B9E-1F8E-DAD9-A3A0D5CD1B09}"/>
              </a:ext>
            </a:extLst>
          </p:cNvPr>
          <p:cNvSpPr/>
          <p:nvPr/>
        </p:nvSpPr>
        <p:spPr>
          <a:xfrm>
            <a:off x="0" y="872895"/>
            <a:ext cx="8898467" cy="4117564"/>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xmlns=""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594735"/>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xmlns=""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xmlns=""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xmlns=""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xmlns=""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xmlns=""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xmlns=""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xmlns=""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play store apps installs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most popular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Top 10 apps in play store considering all the parameters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installs, category wise</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Most installed apps in communication category</a:t>
            </a:r>
            <a:endParaRPr dirty="0">
              <a:solidFill>
                <a:schemeClr val="accent5">
                  <a:lumMod val="50000"/>
                </a:schemeClr>
              </a:solidFill>
            </a:endParaRPr>
          </a:p>
          <a:p>
            <a:pPr marR="0" lvl="0" algn="l" rtl="0">
              <a:lnSpc>
                <a:spcPct val="80000"/>
              </a:lnSpc>
              <a:spcBef>
                <a:spcPts val="0"/>
              </a:spcBef>
              <a:spcAft>
                <a:spcPts val="0"/>
              </a:spcAft>
              <a:buClr>
                <a:srgbClr val="000000"/>
              </a:buClr>
              <a:buSzPts val="1200"/>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sizes of apps in each category</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percentage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top installed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Average rating </a:t>
            </a:r>
            <a:r>
              <a:rPr lang="en-US" b="0" i="0" u="none" strike="noStrike" cap="none" dirty="0" err="1">
                <a:solidFill>
                  <a:schemeClr val="accent5">
                    <a:lumMod val="50000"/>
                  </a:schemeClr>
                </a:solidFill>
                <a:latin typeface="Arial"/>
                <a:ea typeface="Arial"/>
                <a:cs typeface="Arial"/>
                <a:sym typeface="Arial"/>
              </a:rPr>
              <a:t>rating</a:t>
            </a:r>
            <a:r>
              <a:rPr lang="en-US" b="0" i="0" u="none" strike="noStrike" cap="none" dirty="0">
                <a:solidFill>
                  <a:schemeClr val="accent5">
                    <a:lumMod val="50000"/>
                  </a:schemeClr>
                </a:solidFill>
                <a:latin typeface="Arial"/>
                <a:ea typeface="Arial"/>
                <a:cs typeface="Arial"/>
                <a:sym typeface="Arial"/>
              </a:rPr>
              <a:t> of paid apps</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Correlation between Rating ,Installs and Price </a:t>
            </a:r>
            <a:endParaRPr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80000"/>
              </a:lnSpc>
              <a:spcBef>
                <a:spcPts val="0"/>
              </a:spcBef>
              <a:spcAft>
                <a:spcPts val="0"/>
              </a:spcAft>
              <a:buClr>
                <a:srgbClr val="000000"/>
              </a:buClr>
              <a:buSzPts val="1200"/>
              <a:buFont typeface="Wingdings" panose="05000000000000000000" pitchFamily="2" charset="2"/>
              <a:buChar char="q"/>
            </a:pPr>
            <a:r>
              <a:rPr lang="en-US" b="0" i="0" u="none" strike="noStrike" cap="none" dirty="0">
                <a:solidFill>
                  <a:schemeClr val="accent5">
                    <a:lumMod val="50000"/>
                  </a:schemeClr>
                </a:solidFill>
                <a:latin typeface="Arial"/>
                <a:ea typeface="Arial"/>
                <a:cs typeface="Arial"/>
                <a:sym typeface="Arial"/>
              </a:rPr>
              <a:t> Category wise installed apps with content rating</a:t>
            </a:r>
            <a:endParaRPr lang="en-US" dirty="0">
              <a:solidFill>
                <a:schemeClr val="accent5">
                  <a:lumMod val="50000"/>
                </a:schemeClr>
              </a:solidFil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209550" marR="0" lvl="0" indent="-285750" algn="l" rtl="0">
              <a:lnSpc>
                <a:spcPct val="115000"/>
              </a:lnSpc>
              <a:spcBef>
                <a:spcPts val="0"/>
              </a:spcBef>
              <a:spcAft>
                <a:spcPts val="0"/>
              </a:spcAft>
              <a:buClr>
                <a:srgbClr val="000000"/>
              </a:buClr>
              <a:buSzPts val="1200"/>
              <a:buFont typeface="Wingdings" panose="05000000000000000000" pitchFamily="2" charset="2"/>
              <a:buChar char="q"/>
            </a:pPr>
            <a:r>
              <a:rPr lang="en-US" dirty="0">
                <a:solidFill>
                  <a:schemeClr val="accent5">
                    <a:lumMod val="50000"/>
                  </a:schemeClr>
                </a:solidFill>
              </a:rPr>
              <a:t>Percentage reviews sentiment distribution</a:t>
            </a:r>
            <a:r>
              <a:rPr lang="en-US" b="0" i="0" u="none" strike="noStrike" cap="none" dirty="0">
                <a:solidFill>
                  <a:schemeClr val="accent5">
                    <a:lumMod val="50000"/>
                  </a:schemeClr>
                </a:solidFill>
                <a:latin typeface="Arial"/>
                <a:ea typeface="Arial"/>
                <a:cs typeface="Arial"/>
                <a:sym typeface="Arial"/>
              </a:rPr>
              <a:t/>
            </a:r>
            <a:br>
              <a:rPr lang="en-US" b="0" i="0" u="none" strike="noStrike" cap="none" dirty="0">
                <a:solidFill>
                  <a:schemeClr val="accent5">
                    <a:lumMod val="50000"/>
                  </a:schemeClr>
                </a:solidFill>
                <a:latin typeface="Arial"/>
                <a:ea typeface="Arial"/>
                <a:cs typeface="Arial"/>
                <a:sym typeface="Arial"/>
              </a:rPr>
            </a:b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xmlns=""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xmlns=""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xmlns=""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r>
              <a:rPr lang="en-IN" sz="1400" spc="-20" dirty="0">
                <a:solidFill>
                  <a:srgbClr val="124F5C"/>
                </a:solidFill>
                <a:latin typeface="Verdana"/>
                <a:cs typeface="Verdana"/>
              </a:rPr>
              <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dirty="0">
                <a:solidFill>
                  <a:schemeClr val="bg1"/>
                </a:solidFill>
                <a:latin typeface="Verdana" panose="020B0604030504040204" pitchFamily="34" charset="0"/>
                <a:ea typeface="Verdana" panose="020B0604030504040204" pitchFamily="34" charset="0"/>
              </a:rPr>
              <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r>
              <a:rPr lang="en-US" sz="1400" dirty="0">
                <a:latin typeface="Verdana"/>
                <a:cs typeface="Verdana"/>
              </a:rPr>
              <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r>
              <a:rPr lang="en-US" sz="1400" dirty="0">
                <a:latin typeface="Verdana"/>
                <a:cs typeface="Verdana"/>
              </a:rPr>
              <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xmlns=""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xmlns=""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xmlns=""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5949</TotalTime>
  <Words>1485</Words>
  <Application>Microsoft Office PowerPoint</Application>
  <PresentationFormat>On-screen Show (16:9)</PresentationFormat>
  <Paragraphs>172</Paragraphs>
  <Slides>30</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Old Standard TT</vt:lpstr>
      <vt:lpstr>Calibri</vt:lpstr>
      <vt:lpstr>Roboto</vt:lpstr>
      <vt:lpstr>Courier New</vt:lpstr>
      <vt:lpstr>Montserrat</vt:lpstr>
      <vt:lpstr>Arial MT</vt:lpstr>
      <vt:lpstr>Wingdings</vt:lpstr>
      <vt:lpstr>Times New Roman</vt:lpstr>
      <vt:lpstr>AoyagiKouzanFontT</vt:lpstr>
      <vt:lpstr>Verdana</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Correlation Heatmap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PC World</cp:lastModifiedBy>
  <cp:revision>7</cp:revision>
  <dcterms:created xsi:type="dcterms:W3CDTF">2022-03-16T09:49:32Z</dcterms:created>
  <dcterms:modified xsi:type="dcterms:W3CDTF">2022-12-08T06:39:19Z</dcterms:modified>
</cp:coreProperties>
</file>